
<file path=[Content_Types].xml><?xml version="1.0" encoding="utf-8"?>
<Types xmlns="http://schemas.openxmlformats.org/package/2006/content-types">
  <Default Extension="jfif" ContentType="image/jpeg"/>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Masters/slideMaster1.xml" ContentType="application/vnd.openxmlformats-officedocument.presentationml.slideMaster+xml"/>
  <Override PartName="/ppt/notesSlides/notesSlide8.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5.xml" ContentType="application/vnd.openxmlformats-officedocument.presentationml.notesSlide+xml"/>
  <Override PartName="/ppt/notesSlides/notesSlide20.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19.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39"/>
  </p:notesMasterIdLst>
  <p:handoutMasterIdLst>
    <p:handoutMasterId r:id="rId40"/>
  </p:handoutMasterIdLst>
  <p:sldIdLst>
    <p:sldId id="330" r:id="rId2"/>
    <p:sldId id="347" r:id="rId3"/>
    <p:sldId id="350" r:id="rId4"/>
    <p:sldId id="411" r:id="rId5"/>
    <p:sldId id="356" r:id="rId6"/>
    <p:sldId id="376" r:id="rId7"/>
    <p:sldId id="364" r:id="rId8"/>
    <p:sldId id="408" r:id="rId9"/>
    <p:sldId id="423" r:id="rId10"/>
    <p:sldId id="459" r:id="rId11"/>
    <p:sldId id="444" r:id="rId12"/>
    <p:sldId id="455" r:id="rId13"/>
    <p:sldId id="442" r:id="rId14"/>
    <p:sldId id="443" r:id="rId15"/>
    <p:sldId id="456" r:id="rId16"/>
    <p:sldId id="445" r:id="rId17"/>
    <p:sldId id="458" r:id="rId18"/>
    <p:sldId id="447" r:id="rId19"/>
    <p:sldId id="429" r:id="rId20"/>
    <p:sldId id="370" r:id="rId21"/>
    <p:sldId id="369" r:id="rId22"/>
    <p:sldId id="371" r:id="rId23"/>
    <p:sldId id="373" r:id="rId24"/>
    <p:sldId id="372" r:id="rId25"/>
    <p:sldId id="279" r:id="rId26"/>
    <p:sldId id="294" r:id="rId27"/>
    <p:sldId id="280" r:id="rId28"/>
    <p:sldId id="349" r:id="rId29"/>
    <p:sldId id="343" r:id="rId30"/>
    <p:sldId id="457" r:id="rId31"/>
    <p:sldId id="339" r:id="rId32"/>
    <p:sldId id="335" r:id="rId33"/>
    <p:sldId id="415" r:id="rId34"/>
    <p:sldId id="358" r:id="rId35"/>
    <p:sldId id="413" r:id="rId36"/>
    <p:sldId id="414" r:id="rId37"/>
    <p:sldId id="331" r:id="rId38"/>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3725" autoAdjust="0"/>
  </p:normalViewPr>
  <p:slideViewPr>
    <p:cSldViewPr snapToGrid="0">
      <p:cViewPr varScale="1">
        <p:scale>
          <a:sx n="80" d="100"/>
          <a:sy n="80" d="100"/>
        </p:scale>
        <p:origin x="201" y="48"/>
      </p:cViewPr>
      <p:guideLst>
        <p:guide orient="horz" pos="816"/>
        <p:guide pos="4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openxmlformats.org/officeDocument/2006/relationships/customXml" Target="../customXml/item2.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48" Type="http://schemas.openxmlformats.org/officeDocument/2006/relationships/customXml" Target="../customXml/item3.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customXml" Target="../customXml/item1.xml"/><Relationship Id="rId20" Type="http://schemas.openxmlformats.org/officeDocument/2006/relationships/slide" Target="slides/slide19.xml"/><Relationship Id="rId41"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1.jpeg>
</file>

<file path=ppt/media/image12.jpeg>
</file>

<file path=ppt/media/image13.jpg>
</file>

<file path=ppt/media/image14.jpeg>
</file>

<file path=ppt/media/image15.jpeg>
</file>

<file path=ppt/media/image16.jpeg>
</file>

<file path=ppt/media/image17.jpeg>
</file>

<file path=ppt/media/image18.png>
</file>

<file path=ppt/media/image19.png>
</file>

<file path=ppt/media/image2.jpeg>
</file>

<file path=ppt/media/image3.jpeg>
</file>

<file path=ppt/media/image4.jpeg>
</file>

<file path=ppt/media/image5.jpeg>
</file>

<file path=ppt/media/image6.jpeg>
</file>

<file path=ppt/media/image7.jpg>
</file>

<file path=ppt/media/image8.jf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0562825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0126799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D07A81BB-96CB-4FBB-BD88-CC3658B57863}"/>
              </a:ext>
            </a:extLst>
          </p:cNvPr>
          <p:cNvSpPr>
            <a:spLocks noGrp="1" noRot="1" noChangeAspect="1" noChangeArrowheads="1" noTextEdit="1"/>
          </p:cNvSpPr>
          <p:nvPr>
            <p:ph type="sldImg"/>
          </p:nvPr>
        </p:nvSpPr>
        <p:spPr>
          <a:ln/>
        </p:spPr>
      </p:sp>
      <p:sp>
        <p:nvSpPr>
          <p:cNvPr id="22531" name="Rectangle 3">
            <a:extLst>
              <a:ext uri="{FF2B5EF4-FFF2-40B4-BE49-F238E27FC236}">
                <a16:creationId xmlns:a16="http://schemas.microsoft.com/office/drawing/2014/main" id="{6DD7F04E-9A25-4DC3-8673-2856EE538D44}"/>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411177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7">
            <a:extLst>
              <a:ext uri="{FF2B5EF4-FFF2-40B4-BE49-F238E27FC236}">
                <a16:creationId xmlns:a16="http://schemas.microsoft.com/office/drawing/2014/main" id="{058421E6-E063-489A-8DF8-5F745E5E473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BDE92DC9-9D0F-4D4C-91FC-78D0BF0662BE}" type="slidenum">
              <a:rPr lang="en-US" altLang="en-US">
                <a:latin typeface="Times New Roman" panose="02020603050405020304" pitchFamily="18" charset="0"/>
              </a:rPr>
              <a:pPr/>
              <a:t>15</a:t>
            </a:fld>
            <a:endParaRPr lang="en-US" altLang="en-US">
              <a:latin typeface="Times New Roman" panose="02020603050405020304" pitchFamily="18" charset="0"/>
            </a:endParaRPr>
          </a:p>
        </p:txBody>
      </p:sp>
      <p:sp>
        <p:nvSpPr>
          <p:cNvPr id="20483" name="Rectangle 2">
            <a:extLst>
              <a:ext uri="{FF2B5EF4-FFF2-40B4-BE49-F238E27FC236}">
                <a16:creationId xmlns:a16="http://schemas.microsoft.com/office/drawing/2014/main" id="{3B7DAC96-1713-46BA-A342-1270F3A89FA3}"/>
              </a:ext>
            </a:extLst>
          </p:cNvPr>
          <p:cNvSpPr>
            <a:spLocks noGrp="1" noRot="1" noChangeAspect="1" noChangeArrowheads="1" noTextEdit="1"/>
          </p:cNvSpPr>
          <p:nvPr>
            <p:ph type="sldImg"/>
          </p:nvPr>
        </p:nvSpPr>
        <p:spPr>
          <a:ln/>
        </p:spPr>
      </p:sp>
      <p:sp>
        <p:nvSpPr>
          <p:cNvPr id="20484" name="Rectangle 3">
            <a:extLst>
              <a:ext uri="{FF2B5EF4-FFF2-40B4-BE49-F238E27FC236}">
                <a16:creationId xmlns:a16="http://schemas.microsoft.com/office/drawing/2014/main" id="{36B80E63-F60F-4332-9942-3F6416C223CF}"/>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984443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7">
            <a:extLst>
              <a:ext uri="{FF2B5EF4-FFF2-40B4-BE49-F238E27FC236}">
                <a16:creationId xmlns:a16="http://schemas.microsoft.com/office/drawing/2014/main" id="{3E8E015A-A900-45D1-8E21-4D4C7F58161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03F5AE06-AC16-4C3D-AAAD-B4FC1F4406E5}" type="slidenum">
              <a:rPr lang="en-US" altLang="en-US">
                <a:latin typeface="Times New Roman" panose="02020603050405020304" pitchFamily="18" charset="0"/>
              </a:rPr>
              <a:pPr/>
              <a:t>16</a:t>
            </a:fld>
            <a:endParaRPr lang="en-US" altLang="en-US">
              <a:latin typeface="Times New Roman" panose="02020603050405020304" pitchFamily="18" charset="0"/>
            </a:endParaRPr>
          </a:p>
        </p:txBody>
      </p:sp>
      <p:sp>
        <p:nvSpPr>
          <p:cNvPr id="24579" name="Rectangle 2">
            <a:extLst>
              <a:ext uri="{FF2B5EF4-FFF2-40B4-BE49-F238E27FC236}">
                <a16:creationId xmlns:a16="http://schemas.microsoft.com/office/drawing/2014/main" id="{A4BEFE14-B474-43E0-8C51-D424A37B8A3F}"/>
              </a:ext>
            </a:extLst>
          </p:cNvPr>
          <p:cNvSpPr>
            <a:spLocks noGrp="1" noRot="1" noChangeAspect="1" noChangeArrowheads="1" noTextEdit="1"/>
          </p:cNvSpPr>
          <p:nvPr>
            <p:ph type="sldImg"/>
          </p:nvPr>
        </p:nvSpPr>
        <p:spPr>
          <a:ln/>
        </p:spPr>
      </p:sp>
      <p:sp>
        <p:nvSpPr>
          <p:cNvPr id="24580" name="Rectangle 3">
            <a:extLst>
              <a:ext uri="{FF2B5EF4-FFF2-40B4-BE49-F238E27FC236}">
                <a16:creationId xmlns:a16="http://schemas.microsoft.com/office/drawing/2014/main" id="{A504A065-E088-4655-A67E-8FE45E3966D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6411253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7">
            <a:extLst>
              <a:ext uri="{FF2B5EF4-FFF2-40B4-BE49-F238E27FC236}">
                <a16:creationId xmlns:a16="http://schemas.microsoft.com/office/drawing/2014/main" id="{C4F45F0E-DA1B-4093-B016-7B3B6EA0A1A2}"/>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F2FF164-6E8A-4BC1-B191-9D9705F2419E}" type="slidenum">
              <a:rPr lang="en-US" altLang="en-US">
                <a:latin typeface="Times New Roman" panose="02020603050405020304" pitchFamily="18" charset="0"/>
              </a:rPr>
              <a:pPr/>
              <a:t>18</a:t>
            </a:fld>
            <a:endParaRPr lang="en-US" altLang="en-US">
              <a:latin typeface="Times New Roman" panose="02020603050405020304" pitchFamily="18" charset="0"/>
            </a:endParaRPr>
          </a:p>
        </p:txBody>
      </p:sp>
      <p:sp>
        <p:nvSpPr>
          <p:cNvPr id="26627" name="Rectangle 2">
            <a:extLst>
              <a:ext uri="{FF2B5EF4-FFF2-40B4-BE49-F238E27FC236}">
                <a16:creationId xmlns:a16="http://schemas.microsoft.com/office/drawing/2014/main" id="{2B332595-CDB0-4A7B-95ED-0E9FB62206EF}"/>
              </a:ext>
            </a:extLst>
          </p:cNvPr>
          <p:cNvSpPr>
            <a:spLocks noGrp="1" noRot="1" noChangeAspect="1" noChangeArrowheads="1" noTextEdit="1"/>
          </p:cNvSpPr>
          <p:nvPr>
            <p:ph type="sldImg"/>
          </p:nvPr>
        </p:nvSpPr>
        <p:spPr>
          <a:ln/>
        </p:spPr>
      </p:sp>
      <p:sp>
        <p:nvSpPr>
          <p:cNvPr id="26628" name="Rectangle 3">
            <a:extLst>
              <a:ext uri="{FF2B5EF4-FFF2-40B4-BE49-F238E27FC236}">
                <a16:creationId xmlns:a16="http://schemas.microsoft.com/office/drawing/2014/main" id="{6F34B16C-62B1-4DE4-BAA8-BDAFA4CB4B98}"/>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393103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8960489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a:extLst>
              <a:ext uri="{FF2B5EF4-FFF2-40B4-BE49-F238E27FC236}">
                <a16:creationId xmlns:a16="http://schemas.microsoft.com/office/drawing/2014/main" id="{EFC9295D-20C0-40F6-A890-07561CD02324}"/>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5DED19BE-233D-4E15-858D-397EA24C558C}" type="slidenum">
              <a:rPr lang="en-US" altLang="en-US">
                <a:latin typeface="Times New Roman" panose="02020603050405020304" pitchFamily="18" charset="0"/>
              </a:rPr>
              <a:pPr/>
              <a:t>25</a:t>
            </a:fld>
            <a:endParaRPr lang="en-US" altLang="en-US">
              <a:latin typeface="Times New Roman" panose="02020603050405020304" pitchFamily="18" charset="0"/>
            </a:endParaRPr>
          </a:p>
        </p:txBody>
      </p:sp>
      <p:sp>
        <p:nvSpPr>
          <p:cNvPr id="30723" name="Rectangle 2">
            <a:extLst>
              <a:ext uri="{FF2B5EF4-FFF2-40B4-BE49-F238E27FC236}">
                <a16:creationId xmlns:a16="http://schemas.microsoft.com/office/drawing/2014/main" id="{30945398-3953-4662-8AB2-3599D73528F0}"/>
              </a:ext>
            </a:extLst>
          </p:cNvPr>
          <p:cNvSpPr>
            <a:spLocks noGrp="1" noRot="1" noChangeAspect="1" noChangeArrowheads="1" noTextEdit="1"/>
          </p:cNvSpPr>
          <p:nvPr>
            <p:ph type="sldImg"/>
          </p:nvPr>
        </p:nvSpPr>
        <p:spPr>
          <a:ln/>
        </p:spPr>
      </p:sp>
      <p:sp>
        <p:nvSpPr>
          <p:cNvPr id="30724" name="Rectangle 3">
            <a:extLst>
              <a:ext uri="{FF2B5EF4-FFF2-40B4-BE49-F238E27FC236}">
                <a16:creationId xmlns:a16="http://schemas.microsoft.com/office/drawing/2014/main" id="{AA564743-CEA6-4703-B1E3-72C2EA3754EC}"/>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a:extLst>
              <a:ext uri="{FF2B5EF4-FFF2-40B4-BE49-F238E27FC236}">
                <a16:creationId xmlns:a16="http://schemas.microsoft.com/office/drawing/2014/main" id="{0B7197EB-9EA5-440C-BF44-3CCC1D8BD17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60ADBD1-0CFE-4524-B710-0FA45B67A62C}" type="slidenum">
              <a:rPr lang="en-US" altLang="en-US">
                <a:latin typeface="Times New Roman" panose="02020603050405020304" pitchFamily="18" charset="0"/>
              </a:rPr>
              <a:pPr/>
              <a:t>26</a:t>
            </a:fld>
            <a:endParaRPr lang="en-US" altLang="en-US">
              <a:latin typeface="Times New Roman" panose="02020603050405020304" pitchFamily="18" charset="0"/>
            </a:endParaRPr>
          </a:p>
        </p:txBody>
      </p:sp>
      <p:sp>
        <p:nvSpPr>
          <p:cNvPr id="36867" name="Rectangle 2">
            <a:extLst>
              <a:ext uri="{FF2B5EF4-FFF2-40B4-BE49-F238E27FC236}">
                <a16:creationId xmlns:a16="http://schemas.microsoft.com/office/drawing/2014/main" id="{5E333021-2AC7-4A64-BBE4-34E771567509}"/>
              </a:ext>
            </a:extLst>
          </p:cNvPr>
          <p:cNvSpPr>
            <a:spLocks noGrp="1" noRot="1" noChangeAspect="1" noChangeArrowheads="1" noTextEdit="1"/>
          </p:cNvSpPr>
          <p:nvPr>
            <p:ph type="sldImg"/>
          </p:nvPr>
        </p:nvSpPr>
        <p:spPr>
          <a:ln/>
        </p:spPr>
      </p:sp>
      <p:sp>
        <p:nvSpPr>
          <p:cNvPr id="36868" name="Rectangle 3">
            <a:extLst>
              <a:ext uri="{FF2B5EF4-FFF2-40B4-BE49-F238E27FC236}">
                <a16:creationId xmlns:a16="http://schemas.microsoft.com/office/drawing/2014/main" id="{A4293FD2-C714-429D-A3AA-6BC581EAC282}"/>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a:extLst>
              <a:ext uri="{FF2B5EF4-FFF2-40B4-BE49-F238E27FC236}">
                <a16:creationId xmlns:a16="http://schemas.microsoft.com/office/drawing/2014/main" id="{C49C35A4-2B09-4044-B684-3B5B5F9682C7}"/>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608F1016-771D-4116-83C0-1A8A1142BC71}" type="slidenum">
              <a:rPr lang="en-US" altLang="en-US">
                <a:latin typeface="Times New Roman" panose="02020603050405020304" pitchFamily="18" charset="0"/>
              </a:rPr>
              <a:pPr/>
              <a:t>27</a:t>
            </a:fld>
            <a:endParaRPr lang="en-US" altLang="en-US">
              <a:latin typeface="Times New Roman" panose="02020603050405020304" pitchFamily="18" charset="0"/>
            </a:endParaRPr>
          </a:p>
        </p:txBody>
      </p:sp>
      <p:sp>
        <p:nvSpPr>
          <p:cNvPr id="45059" name="Rectangle 2">
            <a:extLst>
              <a:ext uri="{FF2B5EF4-FFF2-40B4-BE49-F238E27FC236}">
                <a16:creationId xmlns:a16="http://schemas.microsoft.com/office/drawing/2014/main" id="{1DD9E6BF-77D7-41D8-8E40-BCC9A7C43C4B}"/>
              </a:ext>
            </a:extLst>
          </p:cNvPr>
          <p:cNvSpPr>
            <a:spLocks noGrp="1" noRot="1" noChangeAspect="1" noChangeArrowheads="1" noTextEdit="1"/>
          </p:cNvSpPr>
          <p:nvPr>
            <p:ph type="sldImg"/>
          </p:nvPr>
        </p:nvSpPr>
        <p:spPr>
          <a:ln/>
        </p:spPr>
      </p:sp>
      <p:sp>
        <p:nvSpPr>
          <p:cNvPr id="45060" name="Rectangle 3">
            <a:extLst>
              <a:ext uri="{FF2B5EF4-FFF2-40B4-BE49-F238E27FC236}">
                <a16:creationId xmlns:a16="http://schemas.microsoft.com/office/drawing/2014/main" id="{ECFA8695-0190-4832-B30E-DCEC8A59621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7">
            <a:extLst>
              <a:ext uri="{FF2B5EF4-FFF2-40B4-BE49-F238E27FC236}">
                <a16:creationId xmlns:a16="http://schemas.microsoft.com/office/drawing/2014/main" id="{7E047762-40E7-43E4-9B43-6F5B9B32A86A}"/>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8C0E5D39-9A86-4ED8-8691-ECA7B1C1AF77}" type="slidenum">
              <a:rPr lang="en-US" altLang="en-US">
                <a:latin typeface="Times New Roman" panose="02020603050405020304" pitchFamily="18" charset="0"/>
              </a:rPr>
              <a:pPr/>
              <a:t>28</a:t>
            </a:fld>
            <a:endParaRPr lang="en-US" altLang="en-US">
              <a:latin typeface="Times New Roman" panose="02020603050405020304" pitchFamily="18" charset="0"/>
            </a:endParaRPr>
          </a:p>
        </p:txBody>
      </p:sp>
      <p:sp>
        <p:nvSpPr>
          <p:cNvPr id="47107" name="Rectangle 2">
            <a:extLst>
              <a:ext uri="{FF2B5EF4-FFF2-40B4-BE49-F238E27FC236}">
                <a16:creationId xmlns:a16="http://schemas.microsoft.com/office/drawing/2014/main" id="{821DBEC8-DA42-4F41-9C7D-8E648A61D150}"/>
              </a:ext>
            </a:extLst>
          </p:cNvPr>
          <p:cNvSpPr>
            <a:spLocks noGrp="1" noRot="1" noChangeAspect="1" noChangeArrowheads="1" noTextEdit="1"/>
          </p:cNvSpPr>
          <p:nvPr>
            <p:ph type="sldImg"/>
          </p:nvPr>
        </p:nvSpPr>
        <p:spPr>
          <a:ln/>
        </p:spPr>
      </p:sp>
      <p:sp>
        <p:nvSpPr>
          <p:cNvPr id="47108" name="Rectangle 3">
            <a:extLst>
              <a:ext uri="{FF2B5EF4-FFF2-40B4-BE49-F238E27FC236}">
                <a16:creationId xmlns:a16="http://schemas.microsoft.com/office/drawing/2014/main" id="{BB717F07-BEFA-48AC-9D42-A9B51A92B9EA}"/>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a:extLst>
              <a:ext uri="{FF2B5EF4-FFF2-40B4-BE49-F238E27FC236}">
                <a16:creationId xmlns:a16="http://schemas.microsoft.com/office/drawing/2014/main" id="{1514A1A8-4D19-49E4-AD69-33EE6FA1E309}"/>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5AB6457-4452-4B30-ACCB-2E4E288B7868}" type="slidenum">
              <a:rPr lang="en-US" altLang="en-US">
                <a:latin typeface="Times New Roman" panose="02020603050405020304" pitchFamily="18" charset="0"/>
              </a:rPr>
              <a:pPr/>
              <a:t>29</a:t>
            </a:fld>
            <a:endParaRPr lang="en-US" altLang="en-US">
              <a:latin typeface="Times New Roman" panose="02020603050405020304" pitchFamily="18" charset="0"/>
            </a:endParaRPr>
          </a:p>
        </p:txBody>
      </p:sp>
      <p:sp>
        <p:nvSpPr>
          <p:cNvPr id="49155" name="Rectangle 2">
            <a:extLst>
              <a:ext uri="{FF2B5EF4-FFF2-40B4-BE49-F238E27FC236}">
                <a16:creationId xmlns:a16="http://schemas.microsoft.com/office/drawing/2014/main" id="{8B2F8D86-D304-421E-AE9F-BEFAD389F5C2}"/>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3769BACE-8F2A-4C1E-AEFD-C18F7DDF46D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7">
            <a:extLst>
              <a:ext uri="{FF2B5EF4-FFF2-40B4-BE49-F238E27FC236}">
                <a16:creationId xmlns:a16="http://schemas.microsoft.com/office/drawing/2014/main" id="{81F381B3-7525-474E-9C43-F88DC367D49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239371C7-F45E-455A-A9E4-05362E4A5B96}" type="slidenum">
              <a:rPr lang="en-US" altLang="en-US">
                <a:latin typeface="Times New Roman" panose="02020603050405020304" pitchFamily="18" charset="0"/>
              </a:rPr>
              <a:pPr/>
              <a:t>30</a:t>
            </a:fld>
            <a:endParaRPr lang="en-US" altLang="en-US">
              <a:latin typeface="Times New Roman" panose="02020603050405020304" pitchFamily="18" charset="0"/>
            </a:endParaRPr>
          </a:p>
        </p:txBody>
      </p:sp>
      <p:sp>
        <p:nvSpPr>
          <p:cNvPr id="51203" name="Rectangle 2">
            <a:extLst>
              <a:ext uri="{FF2B5EF4-FFF2-40B4-BE49-F238E27FC236}">
                <a16:creationId xmlns:a16="http://schemas.microsoft.com/office/drawing/2014/main" id="{254032B0-F7C0-4AE1-8D19-AD35261EEA02}"/>
              </a:ext>
            </a:extLst>
          </p:cNvPr>
          <p:cNvSpPr>
            <a:spLocks noGrp="1" noRot="1" noChangeAspect="1" noChangeArrowheads="1" noTextEdit="1"/>
          </p:cNvSpPr>
          <p:nvPr>
            <p:ph type="sldImg"/>
          </p:nvPr>
        </p:nvSpPr>
        <p:spPr>
          <a:ln/>
        </p:spPr>
      </p:sp>
      <p:sp>
        <p:nvSpPr>
          <p:cNvPr id="51204" name="Rectangle 3">
            <a:extLst>
              <a:ext uri="{FF2B5EF4-FFF2-40B4-BE49-F238E27FC236}">
                <a16:creationId xmlns:a16="http://schemas.microsoft.com/office/drawing/2014/main" id="{D699C746-96D7-49CC-B84A-08A0F7E56EBE}"/>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1C4C0C4A-430D-41D5-A904-65099801C623}"/>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FB63C8E0-78C6-4F6F-BA2A-437611695CD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a:extLst>
              <a:ext uri="{FF2B5EF4-FFF2-40B4-BE49-F238E27FC236}">
                <a16:creationId xmlns:a16="http://schemas.microsoft.com/office/drawing/2014/main" id="{A4A3CAE1-31FF-4E63-B6A6-075591DFA67F}"/>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510DEEF-5D5D-44BF-A0DE-0E03A5EA1C92}" type="slidenum">
              <a:rPr lang="en-US" altLang="en-US">
                <a:latin typeface="Times New Roman" panose="02020603050405020304" pitchFamily="18" charset="0"/>
              </a:rPr>
              <a:pPr/>
              <a:t>32</a:t>
            </a:fld>
            <a:endParaRPr lang="en-US" altLang="en-US">
              <a:latin typeface="Times New Roman" panose="02020603050405020304" pitchFamily="18" charset="0"/>
            </a:endParaRPr>
          </a:p>
        </p:txBody>
      </p:sp>
      <p:sp>
        <p:nvSpPr>
          <p:cNvPr id="55299" name="Rectangle 2">
            <a:extLst>
              <a:ext uri="{FF2B5EF4-FFF2-40B4-BE49-F238E27FC236}">
                <a16:creationId xmlns:a16="http://schemas.microsoft.com/office/drawing/2014/main" id="{F0A60D48-E453-4779-93AB-8A9C169F6811}"/>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9F5150A2-7B6E-44C9-9CAF-F609E5225D0B}"/>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374706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37</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9056335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8.jf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114300" y="1900238"/>
            <a:ext cx="8915400" cy="1143000"/>
          </a:xfrm>
          <a:noFill/>
        </p:spPr>
        <p:txBody>
          <a:bodyPr/>
          <a:lstStyle/>
          <a:p>
            <a:pPr eaLnBrk="1" hangingPunct="1"/>
            <a:r>
              <a:rPr lang="en-US" altLang="en-US" dirty="0"/>
              <a:t>Section 2: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is the only large storage media that the CPU can access directly</a:t>
            </a:r>
            <a:endParaRPr lang="en-US" altLang="en-US" b="1" dirty="0">
              <a:solidFill>
                <a:srgbClr val="006699"/>
              </a:solidFill>
              <a:latin typeface="+mj-lt"/>
            </a:endParaRP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a:p>
            <a:r>
              <a:rPr lang="en-US" altLang="en-US" sz="1700" dirty="0"/>
              <a:t>Secondary storage – extension of main memory that provides large </a:t>
            </a:r>
            <a:r>
              <a:rPr lang="en-US" altLang="en-US" b="1" dirty="0">
                <a:solidFill>
                  <a:srgbClr val="006699"/>
                </a:solidFill>
                <a:latin typeface="+mj-lt"/>
              </a:rPr>
              <a:t>nonvolatile </a:t>
            </a:r>
            <a:r>
              <a:rPr lang="en-US" altLang="en-US" sz="1700" dirty="0"/>
              <a:t>storage capacity</a:t>
            </a:r>
          </a:p>
        </p:txBody>
      </p:sp>
      <p:pic>
        <p:nvPicPr>
          <p:cNvPr id="4" name="Picture 2">
            <a:extLst>
              <a:ext uri="{FF2B5EF4-FFF2-40B4-BE49-F238E27FC236}">
                <a16:creationId xmlns:a16="http://schemas.microsoft.com/office/drawing/2014/main" id="{DC875524-FD0E-4AEB-AF0F-6F0395BB71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3592633"/>
            <a:ext cx="5010468" cy="290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076553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369596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FCEB2-B895-419B-8E0A-A39653BA9C42}"/>
              </a:ext>
            </a:extLst>
          </p:cNvPr>
          <p:cNvSpPr>
            <a:spLocks noGrp="1"/>
          </p:cNvSpPr>
          <p:nvPr>
            <p:ph type="title"/>
          </p:nvPr>
        </p:nvSpPr>
        <p:spPr>
          <a:xfrm>
            <a:off x="533400" y="347028"/>
            <a:ext cx="8229600" cy="576262"/>
          </a:xfrm>
        </p:spPr>
        <p:txBody>
          <a:bodyPr/>
          <a:lstStyle/>
          <a:p>
            <a:r>
              <a:rPr lang="en-US"/>
              <a:t>Computer time units </a:t>
            </a:r>
            <a:r>
              <a:rPr lang="en-US" dirty="0"/>
              <a:t>at human scale</a:t>
            </a:r>
          </a:p>
        </p:txBody>
      </p:sp>
      <p:pic>
        <p:nvPicPr>
          <p:cNvPr id="10" name="Content Placeholder 9">
            <a:extLst>
              <a:ext uri="{FF2B5EF4-FFF2-40B4-BE49-F238E27FC236}">
                <a16:creationId xmlns:a16="http://schemas.microsoft.com/office/drawing/2014/main" id="{CC6CE900-77FF-40CD-8F44-D778D6611827}"/>
              </a:ext>
            </a:extLst>
          </p:cNvPr>
          <p:cNvPicPr>
            <a:picLocks noGrp="1" noChangeAspect="1"/>
          </p:cNvPicPr>
          <p:nvPr>
            <p:ph idx="1"/>
          </p:nvPr>
        </p:nvPicPr>
        <p:blipFill>
          <a:blip r:embed="rId2"/>
          <a:stretch>
            <a:fillRect/>
          </a:stretch>
        </p:blipFill>
        <p:spPr>
          <a:xfrm>
            <a:off x="1294164" y="3040380"/>
            <a:ext cx="6945567" cy="2493765"/>
          </a:xfrm>
          <a:prstGeom prst="rect">
            <a:avLst/>
          </a:prstGeom>
        </p:spPr>
      </p:pic>
      <p:sp>
        <p:nvSpPr>
          <p:cNvPr id="11" name="Rectangle 3">
            <a:extLst>
              <a:ext uri="{FF2B5EF4-FFF2-40B4-BE49-F238E27FC236}">
                <a16:creationId xmlns:a16="http://schemas.microsoft.com/office/drawing/2014/main" id="{56D754A9-2584-4AC5-B099-FE18ACB494F4}"/>
              </a:ext>
            </a:extLst>
          </p:cNvPr>
          <p:cNvSpPr txBox="1">
            <a:spLocks noChangeArrowheads="1"/>
          </p:cNvSpPr>
          <p:nvPr/>
        </p:nvSpPr>
        <p:spPr bwMode="auto">
          <a:xfrm>
            <a:off x="610870" y="1070293"/>
            <a:ext cx="7922260" cy="1970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a:lstStyle>
          <a:p>
            <a:pPr>
              <a:lnSpc>
                <a:spcPct val="90000"/>
              </a:lnSpc>
            </a:pPr>
            <a:r>
              <a:rPr lang="en-US" altLang="en-US" kern="0" dirty="0"/>
              <a:t>1 ns = 1/1 billion of a second</a:t>
            </a:r>
          </a:p>
          <a:p>
            <a:pPr>
              <a:lnSpc>
                <a:spcPct val="90000"/>
              </a:lnSpc>
            </a:pPr>
            <a:r>
              <a:rPr lang="en-US" altLang="en-US" kern="0" dirty="0"/>
              <a:t>A 2Ghz CPU executes one instruction every 0.5ns</a:t>
            </a:r>
          </a:p>
          <a:p>
            <a:pPr>
              <a:lnSpc>
                <a:spcPct val="90000"/>
              </a:lnSpc>
            </a:pPr>
            <a:r>
              <a:rPr lang="en-US" altLang="en-US" kern="0" dirty="0"/>
              <a:t>In order to bring execution time of computer operations to human scale, let assume that 0.5n = 1 second</a:t>
            </a:r>
          </a:p>
          <a:p>
            <a:pPr>
              <a:lnSpc>
                <a:spcPct val="90000"/>
              </a:lnSpc>
            </a:pPr>
            <a:r>
              <a:rPr lang="en-US" altLang="en-US" kern="0" dirty="0"/>
              <a:t>Note, the fastest typist can type a keystroke every 100ms </a:t>
            </a:r>
          </a:p>
          <a:p>
            <a:pPr marL="457200" lvl="1" indent="0">
              <a:lnSpc>
                <a:spcPct val="90000"/>
              </a:lnSpc>
              <a:buFont typeface="Arial" panose="020B0604020202020204" pitchFamily="34" charset="0"/>
              <a:buNone/>
            </a:pPr>
            <a:endParaRPr lang="en-US" altLang="en-US" kern="0" dirty="0"/>
          </a:p>
          <a:p>
            <a:pPr marL="457200" lvl="1" indent="0">
              <a:lnSpc>
                <a:spcPct val="90000"/>
              </a:lnSpc>
              <a:buFont typeface="Arial" panose="020B0604020202020204" pitchFamily="34" charset="0"/>
              <a:buNone/>
            </a:pPr>
            <a:endParaRPr lang="en-US" altLang="en-US" kern="0" dirty="0"/>
          </a:p>
          <a:p>
            <a:pPr marL="457200" lvl="1" indent="0">
              <a:lnSpc>
                <a:spcPct val="90000"/>
              </a:lnSpc>
              <a:buFont typeface="Arial" panose="020B0604020202020204" pitchFamily="34" charset="0"/>
              <a:buNone/>
            </a:pPr>
            <a:endParaRPr lang="en-US" altLang="en-US" kern="0" dirty="0"/>
          </a:p>
        </p:txBody>
      </p:sp>
    </p:spTree>
    <p:extLst>
      <p:ext uri="{BB962C8B-B14F-4D97-AF65-F5344CB8AC3E}">
        <p14:creationId xmlns:p14="http://schemas.microsoft.com/office/powerpoint/2010/main" val="193055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dirty="0"/>
              <a:t>User interfaces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marL="457200" lvl="1" indent="0">
              <a:lnSpc>
                <a:spcPct val="90000"/>
              </a:lnSpc>
              <a:buNone/>
            </a:pPr>
            <a:endParaRPr lang="en-US" altLang="en-US" dirty="0"/>
          </a:p>
          <a:p>
            <a:pPr marL="457200" lvl="1" indent="0">
              <a:lnSpc>
                <a:spcPct val="90000"/>
              </a:lnSpc>
              <a:buNone/>
            </a:pPr>
            <a:endParaRPr lang="en-US" altLang="en-US" dirty="0"/>
          </a:p>
        </p:txBody>
      </p:sp>
      <p:pic>
        <p:nvPicPr>
          <p:cNvPr id="4" name="Picture 2">
            <a:extLst>
              <a:ext uri="{FF2B5EF4-FFF2-40B4-BE49-F238E27FC236}">
                <a16:creationId xmlns:a16="http://schemas.microsoft.com/office/drawing/2014/main" id="{47CB6D0B-DDBC-4295-B9A7-99B950A7E1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599" y="1836738"/>
            <a:ext cx="7766739" cy="3867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178573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E6DF5F8A-F2E3-4D74-9C52-A032EB05315E}"/>
              </a:ext>
            </a:extLst>
          </p:cNvPr>
          <p:cNvSpPr>
            <a:spLocks noGrp="1" noChangeArrowheads="1"/>
          </p:cNvSpPr>
          <p:nvPr>
            <p:ph type="title"/>
          </p:nvPr>
        </p:nvSpPr>
        <p:spPr>
          <a:xfrm>
            <a:off x="1119188" y="220663"/>
            <a:ext cx="7397750" cy="576262"/>
          </a:xfrm>
        </p:spPr>
        <p:txBody>
          <a:bodyPr/>
          <a:lstStyle/>
          <a:p>
            <a:pPr eaLnBrk="1" hangingPunct="1"/>
            <a:r>
              <a:rPr lang="en-US" altLang="en-US" dirty="0"/>
              <a:t>Command line interpreter</a:t>
            </a:r>
          </a:p>
        </p:txBody>
      </p:sp>
      <p:pic>
        <p:nvPicPr>
          <p:cNvPr id="21507" name="Picture 2">
            <a:extLst>
              <a:ext uri="{FF2B5EF4-FFF2-40B4-BE49-F238E27FC236}">
                <a16:creationId xmlns:a16="http://schemas.microsoft.com/office/drawing/2014/main" id="{1A3B6206-A655-48E2-8075-716970A250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5825" y="1041400"/>
            <a:ext cx="7397750" cy="5122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09546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E48B5D98-8B47-4D7E-ACEF-BDB67E3340E0}"/>
              </a:ext>
            </a:extLst>
          </p:cNvPr>
          <p:cNvSpPr>
            <a:spLocks noGrp="1" noChangeArrowheads="1"/>
          </p:cNvSpPr>
          <p:nvPr>
            <p:ph type="title"/>
          </p:nvPr>
        </p:nvSpPr>
        <p:spPr>
          <a:xfrm>
            <a:off x="877888" y="220663"/>
            <a:ext cx="8145462" cy="576262"/>
          </a:xfrm>
        </p:spPr>
        <p:txBody>
          <a:bodyPr/>
          <a:lstStyle/>
          <a:p>
            <a:pPr eaLnBrk="1" hangingPunct="1"/>
            <a:r>
              <a:rPr lang="en-US" altLang="en-US" dirty="0"/>
              <a:t>Command Line interpreter </a:t>
            </a:r>
          </a:p>
        </p:txBody>
      </p:sp>
      <p:sp>
        <p:nvSpPr>
          <p:cNvPr id="19459" name="Rectangle 3">
            <a:extLst>
              <a:ext uri="{FF2B5EF4-FFF2-40B4-BE49-F238E27FC236}">
                <a16:creationId xmlns:a16="http://schemas.microsoft.com/office/drawing/2014/main" id="{1E634D89-B552-404F-9BDB-6AB7E838A414}"/>
              </a:ext>
            </a:extLst>
          </p:cNvPr>
          <p:cNvSpPr>
            <a:spLocks noGrp="1" noChangeArrowheads="1"/>
          </p:cNvSpPr>
          <p:nvPr>
            <p:ph type="body" idx="1"/>
          </p:nvPr>
        </p:nvSpPr>
        <p:spPr>
          <a:xfrm>
            <a:off x="877889" y="1223963"/>
            <a:ext cx="6155958" cy="4131808"/>
          </a:xfrm>
        </p:spPr>
        <p:txBody>
          <a:bodyPr/>
          <a:lstStyle/>
          <a:p>
            <a:r>
              <a:rPr lang="en-US" altLang="en-US" dirty="0"/>
              <a:t>CLI allows direct command entry</a:t>
            </a:r>
          </a:p>
          <a:p>
            <a:r>
              <a:rPr lang="en-US" altLang="en-US" dirty="0"/>
              <a:t>Primarily fetches a command from user and executes it</a:t>
            </a:r>
          </a:p>
          <a:p>
            <a:r>
              <a:rPr lang="en-US" altLang="en-US" dirty="0"/>
              <a:t>Sometimes commands built-in, sometimes just names of programs</a:t>
            </a:r>
          </a:p>
          <a:p>
            <a:pPr lvl="1"/>
            <a:r>
              <a:rPr lang="en-US" altLang="en-US" dirty="0"/>
              <a:t>If the latter, adding new features doesn’</a:t>
            </a:r>
            <a:r>
              <a:rPr lang="en-US" altLang="ja-JP" dirty="0"/>
              <a:t>t require shell modification</a:t>
            </a:r>
            <a:endParaRPr lang="en-US" altLang="en-US" dirty="0"/>
          </a:p>
          <a:p>
            <a:r>
              <a:rPr lang="en-US" altLang="en-US" dirty="0"/>
              <a:t>Sometimes implemented in kernel, sometimes by systems program</a:t>
            </a:r>
          </a:p>
          <a:p>
            <a:r>
              <a:rPr lang="en-US" altLang="en-US" dirty="0"/>
              <a:t>Sometimes multiple flavors implemented – </a:t>
            </a:r>
            <a:r>
              <a:rPr lang="en-US" altLang="en-US" b="1" dirty="0">
                <a:solidFill>
                  <a:srgbClr val="006699"/>
                </a:solidFill>
                <a:latin typeface="+mj-lt"/>
              </a:rPr>
              <a:t>shells</a:t>
            </a:r>
            <a:r>
              <a:rPr lang="en-US" altLang="en-US" dirty="0">
                <a:latin typeface="+mj-lt"/>
              </a:rPr>
              <a:t> Ubuntu has </a:t>
            </a:r>
            <a:r>
              <a:rPr lang="en-US" altLang="en-US" dirty="0" err="1">
                <a:latin typeface="+mj-lt"/>
              </a:rPr>
              <a:t>Bourne</a:t>
            </a:r>
            <a:r>
              <a:rPr lang="en-US" altLang="en-US" dirty="0">
                <a:latin typeface="+mj-lt"/>
              </a:rPr>
              <a:t> shells (bash, </a:t>
            </a:r>
            <a:r>
              <a:rPr lang="en-US" altLang="en-US" dirty="0" err="1">
                <a:latin typeface="+mj-lt"/>
              </a:rPr>
              <a:t>sh</a:t>
            </a:r>
            <a:r>
              <a:rPr lang="en-US" altLang="en-US" dirty="0">
                <a:latin typeface="+mj-lt"/>
              </a:rPr>
              <a:t>, </a:t>
            </a:r>
            <a:r>
              <a:rPr lang="en-US" altLang="en-US" dirty="0" err="1">
                <a:latin typeface="+mj-lt"/>
              </a:rPr>
              <a:t>zsh</a:t>
            </a:r>
            <a:r>
              <a:rPr lang="en-US" altLang="en-US" dirty="0">
                <a:latin typeface="+mj-lt"/>
              </a:rPr>
              <a:t>)</a:t>
            </a:r>
            <a:endParaRPr lang="en-US" altLang="en-US" b="1" dirty="0">
              <a:solidFill>
                <a:srgbClr val="006699"/>
              </a:solidFill>
              <a:latin typeface="+mj-lt"/>
            </a:endParaRPr>
          </a:p>
        </p:txBody>
      </p:sp>
    </p:spTree>
    <p:extLst>
      <p:ext uri="{BB962C8B-B14F-4D97-AF65-F5344CB8AC3E}">
        <p14:creationId xmlns:p14="http://schemas.microsoft.com/office/powerpoint/2010/main" val="21087636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E02E63FB-6DD1-46DC-8471-F576D57E791A}"/>
              </a:ext>
            </a:extLst>
          </p:cNvPr>
          <p:cNvSpPr>
            <a:spLocks noGrp="1" noChangeArrowheads="1"/>
          </p:cNvSpPr>
          <p:nvPr>
            <p:ph type="title"/>
          </p:nvPr>
        </p:nvSpPr>
        <p:spPr>
          <a:xfrm>
            <a:off x="1036638" y="214313"/>
            <a:ext cx="7500937" cy="576262"/>
          </a:xfrm>
        </p:spPr>
        <p:txBody>
          <a:bodyPr/>
          <a:lstStyle/>
          <a:p>
            <a:pPr eaLnBrk="1" hangingPunct="1"/>
            <a:r>
              <a:rPr lang="en-US" altLang="en-US" sz="3000" dirty="0"/>
              <a:t>Graphical User Interfaces - GUI</a:t>
            </a:r>
          </a:p>
        </p:txBody>
      </p:sp>
      <p:sp>
        <p:nvSpPr>
          <p:cNvPr id="23555" name="Rectangle 3">
            <a:extLst>
              <a:ext uri="{FF2B5EF4-FFF2-40B4-BE49-F238E27FC236}">
                <a16:creationId xmlns:a16="http://schemas.microsoft.com/office/drawing/2014/main" id="{ED7BD939-320C-4E60-8319-6ADBC111D8E4}"/>
              </a:ext>
            </a:extLst>
          </p:cNvPr>
          <p:cNvSpPr>
            <a:spLocks noGrp="1" noChangeArrowheads="1"/>
          </p:cNvSpPr>
          <p:nvPr>
            <p:ph type="body" idx="1"/>
          </p:nvPr>
        </p:nvSpPr>
        <p:spPr>
          <a:xfrm>
            <a:off x="838200" y="1154113"/>
            <a:ext cx="7699375" cy="4530725"/>
          </a:xfrm>
        </p:spPr>
        <p:txBody>
          <a:bodyPr/>
          <a:lstStyle/>
          <a:p>
            <a:r>
              <a:rPr lang="en-US" altLang="en-US" dirty="0"/>
              <a:t>User-friendly </a:t>
            </a:r>
            <a:r>
              <a:rPr lang="en-US" altLang="en-US" b="1" dirty="0">
                <a:solidFill>
                  <a:srgbClr val="006699"/>
                </a:solidFill>
                <a:latin typeface="+mj-lt"/>
              </a:rPr>
              <a:t>desktop</a:t>
            </a:r>
            <a:r>
              <a:rPr lang="en-US" altLang="en-US" dirty="0"/>
              <a:t> metaphor interface</a:t>
            </a:r>
          </a:p>
          <a:p>
            <a:pPr lvl="1"/>
            <a:r>
              <a:rPr lang="en-US" altLang="en-US" dirty="0"/>
              <a:t>Usually mouse, keyboard, and monitor</a:t>
            </a:r>
          </a:p>
          <a:p>
            <a:pPr lvl="1"/>
            <a:r>
              <a:rPr lang="en-US" altLang="en-US" b="1" dirty="0">
                <a:solidFill>
                  <a:srgbClr val="006699"/>
                </a:solidFill>
                <a:latin typeface="+mj-lt"/>
              </a:rPr>
              <a:t>Icons</a:t>
            </a:r>
            <a:r>
              <a:rPr lang="en-US" altLang="en-US" dirty="0"/>
              <a:t> represent files, programs, actions, </a:t>
            </a:r>
            <a:r>
              <a:rPr lang="en-US" altLang="en-US" dirty="0" err="1"/>
              <a:t>etc</a:t>
            </a:r>
            <a:endParaRPr lang="en-US" altLang="en-US" dirty="0"/>
          </a:p>
          <a:p>
            <a:pPr lvl="1"/>
            <a:r>
              <a:rPr lang="en-US" altLang="en-US" dirty="0"/>
              <a:t>Various mouse buttons over objects in the interface cause various actions (provide information, options, execute function, open directory (known as a </a:t>
            </a:r>
            <a:r>
              <a:rPr lang="en-US" altLang="en-US" b="1" dirty="0">
                <a:solidFill>
                  <a:srgbClr val="006699"/>
                </a:solidFill>
                <a:latin typeface="+mj-lt"/>
              </a:rPr>
              <a:t>folder</a:t>
            </a:r>
            <a:r>
              <a:rPr lang="en-US" altLang="en-US" dirty="0"/>
              <a:t>)</a:t>
            </a:r>
          </a:p>
          <a:p>
            <a:pPr lvl="1"/>
            <a:r>
              <a:rPr lang="en-US" altLang="en-US" dirty="0"/>
              <a:t>Invented at Xerox PARC</a:t>
            </a:r>
          </a:p>
          <a:p>
            <a:r>
              <a:rPr lang="en-US" altLang="en-US" dirty="0"/>
              <a:t>Many systems now include both CLI and GUI interfaces</a:t>
            </a:r>
          </a:p>
          <a:p>
            <a:pPr lvl="1"/>
            <a:r>
              <a:rPr lang="en-US" altLang="en-US" dirty="0"/>
              <a:t>Microsoft Windows is GUI with CLI </a:t>
            </a:r>
            <a:r>
              <a:rPr lang="ja-JP" altLang="en-US" dirty="0"/>
              <a:t>“</a:t>
            </a:r>
            <a:r>
              <a:rPr lang="en-US" altLang="ja-JP" dirty="0"/>
              <a:t>command</a:t>
            </a:r>
            <a:r>
              <a:rPr lang="ja-JP" altLang="en-US" dirty="0"/>
              <a:t>”</a:t>
            </a:r>
            <a:r>
              <a:rPr lang="en-US" altLang="ja-JP" dirty="0"/>
              <a:t> shell</a:t>
            </a:r>
          </a:p>
          <a:p>
            <a:pPr lvl="1"/>
            <a:r>
              <a:rPr lang="en-US" altLang="en-US" dirty="0"/>
              <a:t>Apple Mac OS X is </a:t>
            </a:r>
            <a:r>
              <a:rPr lang="ja-JP" altLang="en-US" dirty="0"/>
              <a:t>“</a:t>
            </a:r>
            <a:r>
              <a:rPr lang="en-US" altLang="ja-JP" dirty="0"/>
              <a:t>Aqua</a:t>
            </a:r>
            <a:r>
              <a:rPr lang="ja-JP" altLang="en-US" dirty="0"/>
              <a:t>”</a:t>
            </a:r>
            <a:r>
              <a:rPr lang="en-US" altLang="ja-JP" dirty="0"/>
              <a:t> GUI interface with UNIX kernel underneath and shells available</a:t>
            </a:r>
          </a:p>
          <a:p>
            <a:pPr lvl="1"/>
            <a:r>
              <a:rPr lang="en-US" altLang="en-US" dirty="0"/>
              <a:t>Unix and Linux have CLI with GUI interfaces (CDE, KDE, GNOME)</a:t>
            </a:r>
          </a:p>
          <a:p>
            <a:pPr lvl="1"/>
            <a:endParaRPr lang="en-US" altLang="en-US" dirty="0"/>
          </a:p>
        </p:txBody>
      </p:sp>
    </p:spTree>
    <p:extLst>
      <p:ext uri="{BB962C8B-B14F-4D97-AF65-F5344CB8AC3E}">
        <p14:creationId xmlns:p14="http://schemas.microsoft.com/office/powerpoint/2010/main" val="11554613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F0A0A-DE26-46F5-87E8-C606884F99FF}"/>
              </a:ext>
            </a:extLst>
          </p:cNvPr>
          <p:cNvSpPr>
            <a:spLocks noGrp="1"/>
          </p:cNvSpPr>
          <p:nvPr>
            <p:ph type="title"/>
          </p:nvPr>
        </p:nvSpPr>
        <p:spPr/>
        <p:txBody>
          <a:bodyPr/>
          <a:lstStyle/>
          <a:p>
            <a:r>
              <a:rPr lang="en-US" dirty="0"/>
              <a:t>Windows 10 screen desktop</a:t>
            </a:r>
          </a:p>
        </p:txBody>
      </p:sp>
      <p:pic>
        <p:nvPicPr>
          <p:cNvPr id="5" name="Content Placeholder 4" descr="A screenshot of a computer&#10;&#10;Description automatically generated with low confidence">
            <a:extLst>
              <a:ext uri="{FF2B5EF4-FFF2-40B4-BE49-F238E27FC236}">
                <a16:creationId xmlns:a16="http://schemas.microsoft.com/office/drawing/2014/main" id="{A95D8BD2-0AB9-43F5-A9FB-0694A4984E1D}"/>
              </a:ext>
            </a:extLst>
          </p:cNvPr>
          <p:cNvPicPr>
            <a:picLocks noGrp="1" noChangeAspect="1"/>
          </p:cNvPicPr>
          <p:nvPr>
            <p:ph idx="1"/>
          </p:nvPr>
        </p:nvPicPr>
        <p:blipFill>
          <a:blip r:embed="rId2"/>
          <a:stretch>
            <a:fillRect/>
          </a:stretch>
        </p:blipFill>
        <p:spPr>
          <a:xfrm>
            <a:off x="695927" y="1308847"/>
            <a:ext cx="7935620" cy="4470400"/>
          </a:xfrm>
        </p:spPr>
      </p:pic>
    </p:spTree>
    <p:extLst>
      <p:ext uri="{BB962C8B-B14F-4D97-AF65-F5344CB8AC3E}">
        <p14:creationId xmlns:p14="http://schemas.microsoft.com/office/powerpoint/2010/main" val="23662880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1E085D8E-E398-4442-A204-AD137376EA7E}"/>
              </a:ext>
            </a:extLst>
          </p:cNvPr>
          <p:cNvSpPr>
            <a:spLocks noGrp="1" noChangeArrowheads="1"/>
          </p:cNvSpPr>
          <p:nvPr>
            <p:ph type="title"/>
          </p:nvPr>
        </p:nvSpPr>
        <p:spPr>
          <a:xfrm>
            <a:off x="822325" y="228600"/>
            <a:ext cx="7715250" cy="576263"/>
          </a:xfrm>
        </p:spPr>
        <p:txBody>
          <a:bodyPr/>
          <a:lstStyle/>
          <a:p>
            <a:pPr eaLnBrk="1" hangingPunct="1"/>
            <a:r>
              <a:rPr lang="en-US" altLang="en-US" dirty="0"/>
              <a:t>Touchscreen Interfaces</a:t>
            </a:r>
          </a:p>
        </p:txBody>
      </p:sp>
      <p:sp>
        <p:nvSpPr>
          <p:cNvPr id="11267" name="Rectangle 3">
            <a:extLst>
              <a:ext uri="{FF2B5EF4-FFF2-40B4-BE49-F238E27FC236}">
                <a16:creationId xmlns:a16="http://schemas.microsoft.com/office/drawing/2014/main" id="{2E55E5F6-E4A2-477B-85A4-04481952138B}"/>
              </a:ext>
            </a:extLst>
          </p:cNvPr>
          <p:cNvSpPr>
            <a:spLocks noGrp="1" noChangeArrowheads="1"/>
          </p:cNvSpPr>
          <p:nvPr>
            <p:ph type="body" idx="1"/>
          </p:nvPr>
        </p:nvSpPr>
        <p:spPr>
          <a:xfrm>
            <a:off x="806450" y="1233488"/>
            <a:ext cx="4121150" cy="4530725"/>
          </a:xfrm>
        </p:spPr>
        <p:txBody>
          <a:bodyPr/>
          <a:lstStyle/>
          <a:p>
            <a:pPr>
              <a:defRPr/>
            </a:pPr>
            <a:r>
              <a:rPr lang="en-US" dirty="0">
                <a:ea typeface="ＭＳ Ｐゴシック" charset="-128"/>
              </a:rPr>
              <a:t>Touchscreen devices require new interfaces</a:t>
            </a:r>
          </a:p>
          <a:p>
            <a:pPr lvl="1">
              <a:defRPr/>
            </a:pPr>
            <a:r>
              <a:rPr lang="en-US" sz="1600" dirty="0">
                <a:ea typeface="ＭＳ Ｐゴシック" charset="-128"/>
              </a:rPr>
              <a:t>Mouse not possible or not desired</a:t>
            </a:r>
          </a:p>
          <a:p>
            <a:pPr lvl="1">
              <a:defRPr/>
            </a:pPr>
            <a:r>
              <a:rPr lang="en-US" sz="1600" dirty="0">
                <a:ea typeface="ＭＳ Ｐゴシック" charset="-128"/>
              </a:rPr>
              <a:t>Actions and selection based on gestures</a:t>
            </a:r>
          </a:p>
          <a:p>
            <a:pPr lvl="1">
              <a:defRPr/>
            </a:pPr>
            <a:r>
              <a:rPr lang="en-US" sz="1600" dirty="0">
                <a:ea typeface="ＭＳ Ｐゴシック" charset="-128"/>
              </a:rPr>
              <a:t>Virtual keyboard for text entry</a:t>
            </a:r>
          </a:p>
          <a:p>
            <a:pPr>
              <a:defRPr/>
            </a:pPr>
            <a:r>
              <a:rPr lang="en-US" sz="1600" dirty="0">
                <a:ea typeface="ＭＳ Ｐゴシック" charset="-128"/>
              </a:rPr>
              <a:t>Voice commands</a:t>
            </a:r>
          </a:p>
          <a:p>
            <a:pPr marL="0" indent="0">
              <a:buFont typeface="Monotype Sorts" charset="0"/>
              <a:buNone/>
              <a:defRPr/>
            </a:pPr>
            <a:endParaRPr lang="en-US" dirty="0">
              <a:ea typeface="ＭＳ Ｐゴシック" charset="0"/>
            </a:endParaRPr>
          </a:p>
          <a:p>
            <a:pPr lvl="1">
              <a:buFont typeface="Monotype Sorts" charset="0"/>
              <a:buChar char="l"/>
              <a:defRPr/>
            </a:pPr>
            <a:endParaRPr lang="en-US" dirty="0">
              <a:ea typeface="ＭＳ Ｐゴシック" charset="0"/>
            </a:endParaRPr>
          </a:p>
        </p:txBody>
      </p:sp>
      <p:pic>
        <p:nvPicPr>
          <p:cNvPr id="25604" name="Picture 2">
            <a:extLst>
              <a:ext uri="{FF2B5EF4-FFF2-40B4-BE49-F238E27FC236}">
                <a16:creationId xmlns:a16="http://schemas.microsoft.com/office/drawing/2014/main" id="{CCAA7F76-25AE-454A-9EE9-98408A6110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49850" y="1152525"/>
            <a:ext cx="2767013" cy="4919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155116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Difference between OS and kernel</a:t>
            </a:r>
            <a:endParaRPr lang="en-US" altLang="en-US" dirty="0"/>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028700"/>
            <a:ext cx="7851774" cy="4764881"/>
          </a:xfrm>
        </p:spPr>
        <p:txBody>
          <a:bodyPr/>
          <a:lstStyle/>
          <a:p>
            <a:r>
              <a:rPr lang="en-US" altLang="en-US" sz="1600" dirty="0">
                <a:latin typeface="+mj-lt"/>
              </a:rPr>
              <a:t>The kernel is a program (object) that is part of the OS</a:t>
            </a:r>
          </a:p>
          <a:p>
            <a:pPr marL="0" indent="0">
              <a:buNone/>
            </a:pPr>
            <a:endParaRPr lang="en-US" altLang="en-US" sz="1600" dirty="0">
              <a:latin typeface="+mj-lt"/>
            </a:endParaRPr>
          </a:p>
          <a:p>
            <a:endParaRPr lang="en-US" altLang="en-US" sz="1600" dirty="0">
              <a:latin typeface="+mj-lt"/>
            </a:endParaRPr>
          </a:p>
          <a:p>
            <a:endParaRPr lang="en-US" altLang="en-US" dirty="0">
              <a:latin typeface="+mj-lt"/>
            </a:endParaRPr>
          </a:p>
          <a:p>
            <a:endParaRPr lang="en-US" altLang="en-US" dirty="0">
              <a:latin typeface="+mj-lt"/>
            </a:endParaRPr>
          </a:p>
          <a:p>
            <a:endParaRPr lang="en-US" altLang="en-US" dirty="0">
              <a:latin typeface="+mj-lt"/>
            </a:endParaRPr>
          </a:p>
          <a:p>
            <a:endParaRPr lang="en-US" altLang="en-US" dirty="0">
              <a:latin typeface="+mj-lt"/>
            </a:endParaRPr>
          </a:p>
          <a:p>
            <a:endParaRPr lang="en-US" altLang="en-US" dirty="0">
              <a:latin typeface="+mj-lt"/>
            </a:endParaRPr>
          </a:p>
          <a:p>
            <a:endParaRPr lang="en-US" altLang="en-US" dirty="0">
              <a:latin typeface="+mj-lt"/>
            </a:endParaRPr>
          </a:p>
          <a:p>
            <a:endParaRPr lang="en-US" altLang="en-US" dirty="0">
              <a:latin typeface="+mj-lt"/>
            </a:endParaRPr>
          </a:p>
          <a:p>
            <a:endParaRPr lang="en-US" altLang="en-US" sz="1600" dirty="0">
              <a:latin typeface="+mj-lt"/>
            </a:endParaRPr>
          </a:p>
          <a:p>
            <a:r>
              <a:rPr lang="en-US" altLang="en-US" sz="1600" dirty="0">
                <a:latin typeface="+mj-lt"/>
              </a:rPr>
              <a:t>Process and memory management is done by the kernel while interfacing with the user such as desktop icons or command line interpreters (terminals) are part of the OS but not in the kernel</a:t>
            </a:r>
          </a:p>
          <a:p>
            <a:r>
              <a:rPr lang="en-US" altLang="en-US" sz="1600" dirty="0">
                <a:latin typeface="+mj-lt"/>
              </a:rPr>
              <a:t>Note, the kernel is stored in a </a:t>
            </a:r>
            <a:r>
              <a:rPr lang="en-US" altLang="en-US" sz="1600" dirty="0">
                <a:solidFill>
                  <a:srgbClr val="00B0F0"/>
                </a:solidFill>
                <a:latin typeface="+mj-lt"/>
              </a:rPr>
              <a:t>protect area </a:t>
            </a:r>
            <a:r>
              <a:rPr lang="en-US" altLang="en-US" sz="1600" dirty="0">
                <a:latin typeface="+mj-lt"/>
              </a:rPr>
              <a:t>of the main memory called the </a:t>
            </a:r>
            <a:r>
              <a:rPr lang="en-US" altLang="en-US" sz="1600" dirty="0">
                <a:solidFill>
                  <a:srgbClr val="00B0F0"/>
                </a:solidFill>
                <a:latin typeface="+mj-lt"/>
              </a:rPr>
              <a:t>kernel space</a:t>
            </a:r>
            <a:r>
              <a:rPr lang="en-US" altLang="en-US" sz="1600" dirty="0">
                <a:latin typeface="+mj-lt"/>
              </a:rPr>
              <a:t>, no other programs can access this part of main memory</a:t>
            </a:r>
          </a:p>
        </p:txBody>
      </p:sp>
      <p:pic>
        <p:nvPicPr>
          <p:cNvPr id="5" name="Picture 2">
            <a:extLst>
              <a:ext uri="{FF2B5EF4-FFF2-40B4-BE49-F238E27FC236}">
                <a16:creationId xmlns:a16="http://schemas.microsoft.com/office/drawing/2014/main" id="{89CBFFD2-F233-47DE-B49C-C65C25FD14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2327" y="1657350"/>
            <a:ext cx="6039556" cy="3007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49014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dirty="0"/>
              <a:t>Section 2: Overview</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b="1" dirty="0"/>
              <a:t>Chapters 1 and 2 in textbook</a:t>
            </a:r>
            <a:r>
              <a:rPr lang="en-US" altLang="en-US" dirty="0"/>
              <a:t> </a:t>
            </a:r>
            <a:r>
              <a:rPr kumimoji="0" lang="en-US" altLang="en-US" sz="1800" b="1"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Operating System Concepts</a:t>
            </a:r>
            <a:endParaRPr lang="en-US" altLang="en-US" dirty="0"/>
          </a:p>
          <a:p>
            <a:pPr lvl="1"/>
            <a:r>
              <a:rPr lang="en-US" altLang="en-US" dirty="0"/>
              <a:t>Overall computer system</a:t>
            </a:r>
          </a:p>
          <a:p>
            <a:pPr lvl="1"/>
            <a:r>
              <a:rPr lang="en-US" altLang="en-US" dirty="0"/>
              <a:t>Computer hardware</a:t>
            </a:r>
          </a:p>
          <a:p>
            <a:pPr lvl="1"/>
            <a:r>
              <a:rPr lang="en-US" altLang="en-US" dirty="0"/>
              <a:t>User interfaces</a:t>
            </a:r>
          </a:p>
          <a:p>
            <a:pPr lvl="1"/>
            <a:r>
              <a:rPr lang="en-US" altLang="en-US" dirty="0"/>
              <a:t>OS versus kernel</a:t>
            </a:r>
          </a:p>
          <a:p>
            <a:pPr lvl="1"/>
            <a:r>
              <a:rPr lang="en-US" altLang="en-US" dirty="0"/>
              <a:t>User mode / kernel mode</a:t>
            </a:r>
          </a:p>
          <a:p>
            <a:pPr lvl="1"/>
            <a:r>
              <a:rPr lang="en-US" altLang="en-US" dirty="0"/>
              <a:t>System calls</a:t>
            </a:r>
          </a:p>
          <a:p>
            <a:pPr lvl="1"/>
            <a:r>
              <a:rPr lang="en-US" altLang="en-US" dirty="0"/>
              <a:t>Interrupts</a:t>
            </a:r>
          </a:p>
          <a:p>
            <a:pPr lvl="1"/>
            <a:endParaRPr lang="en-US" altLang="en-US" dirty="0"/>
          </a:p>
          <a:p>
            <a:pPr lvl="1"/>
            <a:endParaRPr lang="en-US" altLang="en-US" dirty="0"/>
          </a:p>
          <a:p>
            <a:pPr>
              <a:buFont typeface="Monotype Sorts" pitchFamily="-84" charset="2"/>
              <a:buNone/>
            </a:pPr>
            <a:endParaRPr lang="en-US" altLang="en-US" dirty="0"/>
          </a:p>
          <a:p>
            <a:endParaRPr lang="en-US"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331E9-12D9-4E9D-8BA9-DA4FD999AF03}"/>
              </a:ext>
            </a:extLst>
          </p:cNvPr>
          <p:cNvSpPr>
            <a:spLocks noGrp="1"/>
          </p:cNvSpPr>
          <p:nvPr>
            <p:ph type="title"/>
          </p:nvPr>
        </p:nvSpPr>
        <p:spPr/>
        <p:txBody>
          <a:bodyPr/>
          <a:lstStyle/>
          <a:p>
            <a:r>
              <a:rPr lang="en-US" dirty="0"/>
              <a:t>User mode / kernel mode</a:t>
            </a:r>
          </a:p>
        </p:txBody>
      </p:sp>
      <p:sp>
        <p:nvSpPr>
          <p:cNvPr id="3" name="Content Placeholder 2">
            <a:extLst>
              <a:ext uri="{FF2B5EF4-FFF2-40B4-BE49-F238E27FC236}">
                <a16:creationId xmlns:a16="http://schemas.microsoft.com/office/drawing/2014/main" id="{863B0073-9B4F-491E-BF85-06EF95E04C28}"/>
              </a:ext>
            </a:extLst>
          </p:cNvPr>
          <p:cNvSpPr>
            <a:spLocks noGrp="1"/>
          </p:cNvSpPr>
          <p:nvPr>
            <p:ph idx="1"/>
          </p:nvPr>
        </p:nvSpPr>
        <p:spPr/>
        <p:txBody>
          <a:bodyPr/>
          <a:lstStyle/>
          <a:p>
            <a:r>
              <a:rPr lang="en-US" sz="2000" dirty="0"/>
              <a:t>Most computers have at least  two modes of operation: </a:t>
            </a:r>
            <a:r>
              <a:rPr lang="en-US" sz="2000" b="1" dirty="0"/>
              <a:t>kernel mode </a:t>
            </a:r>
            <a:r>
              <a:rPr lang="en-US" sz="2000" dirty="0"/>
              <a:t>and </a:t>
            </a:r>
            <a:r>
              <a:rPr lang="en-US" sz="2000" b="1" dirty="0"/>
              <a:t>user mode</a:t>
            </a:r>
          </a:p>
          <a:p>
            <a:r>
              <a:rPr lang="en-US" sz="2000" dirty="0"/>
              <a:t>The code of most of the services provided by the OS is accessed in kernel mode</a:t>
            </a:r>
          </a:p>
          <a:p>
            <a:r>
              <a:rPr lang="en-US" sz="2000" dirty="0"/>
              <a:t>This code is executed in kernel mode</a:t>
            </a:r>
            <a:r>
              <a:rPr lang="en-US" sz="2000" b="1" dirty="0"/>
              <a:t> </a:t>
            </a:r>
            <a:r>
              <a:rPr lang="en-US" sz="2000" dirty="0"/>
              <a:t>since</a:t>
            </a:r>
            <a:r>
              <a:rPr lang="en-US" sz="2000" b="1" dirty="0"/>
              <a:t> </a:t>
            </a:r>
            <a:r>
              <a:rPr lang="en-US" sz="2000" dirty="0"/>
              <a:t>instructions in this code  have access to all the hardware and can execute any machine instruction the computer is capable of executing</a:t>
            </a:r>
          </a:p>
          <a:p>
            <a:r>
              <a:rPr lang="en-US" sz="2000" dirty="0"/>
              <a:t>The rest of the software, in particular the user code, always runs in user mode where only a subset of the machine instructions is available</a:t>
            </a:r>
          </a:p>
        </p:txBody>
      </p:sp>
    </p:spTree>
    <p:extLst>
      <p:ext uri="{BB962C8B-B14F-4D97-AF65-F5344CB8AC3E}">
        <p14:creationId xmlns:p14="http://schemas.microsoft.com/office/powerpoint/2010/main" val="28041931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92C94-1B88-490E-A76D-1A266E9BC0E2}"/>
              </a:ext>
            </a:extLst>
          </p:cNvPr>
          <p:cNvSpPr>
            <a:spLocks noGrp="1"/>
          </p:cNvSpPr>
          <p:nvPr>
            <p:ph type="title"/>
          </p:nvPr>
        </p:nvSpPr>
        <p:spPr/>
        <p:txBody>
          <a:bodyPr/>
          <a:lstStyle/>
          <a:p>
            <a:r>
              <a:rPr lang="en-US" dirty="0"/>
              <a:t>User mode / kernel mode</a:t>
            </a:r>
          </a:p>
        </p:txBody>
      </p:sp>
      <p:pic>
        <p:nvPicPr>
          <p:cNvPr id="4" name="Picture 1029" descr="01-01">
            <a:extLst>
              <a:ext uri="{FF2B5EF4-FFF2-40B4-BE49-F238E27FC236}">
                <a16:creationId xmlns:a16="http://schemas.microsoft.com/office/drawing/2014/main" id="{ECF57E79-1E08-4627-ABB5-73AE53AC636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88850" y="1608138"/>
            <a:ext cx="7632825" cy="42440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45374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A6A8D-625B-4968-9D16-3CC14767DD88}"/>
              </a:ext>
            </a:extLst>
          </p:cNvPr>
          <p:cNvSpPr>
            <a:spLocks noGrp="1"/>
          </p:cNvSpPr>
          <p:nvPr>
            <p:ph type="title"/>
          </p:nvPr>
        </p:nvSpPr>
        <p:spPr/>
        <p:txBody>
          <a:bodyPr/>
          <a:lstStyle/>
          <a:p>
            <a:r>
              <a:rPr lang="en-US" dirty="0"/>
              <a:t>Transition from user to kernel mode</a:t>
            </a:r>
          </a:p>
        </p:txBody>
      </p:sp>
      <p:sp>
        <p:nvSpPr>
          <p:cNvPr id="3" name="Content Placeholder 2">
            <a:extLst>
              <a:ext uri="{FF2B5EF4-FFF2-40B4-BE49-F238E27FC236}">
                <a16:creationId xmlns:a16="http://schemas.microsoft.com/office/drawing/2014/main" id="{D671C5A1-2643-4917-A317-72FCFEE7436F}"/>
              </a:ext>
            </a:extLst>
          </p:cNvPr>
          <p:cNvSpPr>
            <a:spLocks noGrp="1"/>
          </p:cNvSpPr>
          <p:nvPr>
            <p:ph idx="1"/>
          </p:nvPr>
        </p:nvSpPr>
        <p:spPr/>
        <p:txBody>
          <a:bodyPr/>
          <a:lstStyle/>
          <a:p>
            <a:r>
              <a:rPr lang="en-US" sz="2000" dirty="0"/>
              <a:t>To obtain services from the operating system, a user program must make a </a:t>
            </a:r>
            <a:r>
              <a:rPr lang="en-US" sz="2000" b="1" dirty="0"/>
              <a:t>system call</a:t>
            </a:r>
            <a:r>
              <a:rPr lang="en-US" sz="2000" dirty="0"/>
              <a:t>, which invokes the kernel. </a:t>
            </a:r>
          </a:p>
          <a:p>
            <a:r>
              <a:rPr lang="en-US" sz="2000" dirty="0"/>
              <a:t>In order to execute kernel mode instructions the system must switch from user mode to kernel mode and starts running code from the kernel in order to answer the system call</a:t>
            </a:r>
          </a:p>
        </p:txBody>
      </p:sp>
      <p:pic>
        <p:nvPicPr>
          <p:cNvPr id="6" name="Picture 5">
            <a:extLst>
              <a:ext uri="{FF2B5EF4-FFF2-40B4-BE49-F238E27FC236}">
                <a16:creationId xmlns:a16="http://schemas.microsoft.com/office/drawing/2014/main" id="{577B7B49-686A-43F8-AEBF-B723806AE4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4288" y="342900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068921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A6A8D-625B-4968-9D16-3CC14767DD88}"/>
              </a:ext>
            </a:extLst>
          </p:cNvPr>
          <p:cNvSpPr>
            <a:spLocks noGrp="1"/>
          </p:cNvSpPr>
          <p:nvPr>
            <p:ph type="title"/>
          </p:nvPr>
        </p:nvSpPr>
        <p:spPr/>
        <p:txBody>
          <a:bodyPr/>
          <a:lstStyle/>
          <a:p>
            <a:r>
              <a:rPr lang="en-US" dirty="0"/>
              <a:t>Transition from user to kernel mode</a:t>
            </a:r>
          </a:p>
        </p:txBody>
      </p:sp>
      <p:sp>
        <p:nvSpPr>
          <p:cNvPr id="3" name="Content Placeholder 2">
            <a:extLst>
              <a:ext uri="{FF2B5EF4-FFF2-40B4-BE49-F238E27FC236}">
                <a16:creationId xmlns:a16="http://schemas.microsoft.com/office/drawing/2014/main" id="{D671C5A1-2643-4917-A317-72FCFEE7436F}"/>
              </a:ext>
            </a:extLst>
          </p:cNvPr>
          <p:cNvSpPr>
            <a:spLocks noGrp="1"/>
          </p:cNvSpPr>
          <p:nvPr>
            <p:ph idx="1"/>
          </p:nvPr>
        </p:nvSpPr>
        <p:spPr/>
        <p:txBody>
          <a:bodyPr/>
          <a:lstStyle/>
          <a:p>
            <a:r>
              <a:rPr lang="en-US" sz="2000" dirty="0"/>
              <a:t>The system call executes a “trap instruction” which causes a change in the value of the </a:t>
            </a:r>
            <a:r>
              <a:rPr lang="en-US" sz="2000" b="1" dirty="0"/>
              <a:t>mode bit</a:t>
            </a:r>
            <a:endParaRPr lang="en-US" sz="2000" dirty="0"/>
          </a:p>
          <a:p>
            <a:r>
              <a:rPr lang="en-US" sz="2000" dirty="0"/>
              <a:t>The mode bit is stored in a register of the CPU and is used by the system to decide whether a hardware instruction is allowed </a:t>
            </a:r>
            <a:r>
              <a:rPr lang="en-US" sz="2000"/>
              <a:t>to execute</a:t>
            </a:r>
            <a:endParaRPr lang="en-US" sz="2000" dirty="0"/>
          </a:p>
        </p:txBody>
      </p:sp>
      <p:pic>
        <p:nvPicPr>
          <p:cNvPr id="6" name="Picture 5">
            <a:extLst>
              <a:ext uri="{FF2B5EF4-FFF2-40B4-BE49-F238E27FC236}">
                <a16:creationId xmlns:a16="http://schemas.microsoft.com/office/drawing/2014/main" id="{577B7B49-686A-43F8-AEBF-B723806AE4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4288" y="3418364"/>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759053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A6A8D-625B-4968-9D16-3CC14767DD88}"/>
              </a:ext>
            </a:extLst>
          </p:cNvPr>
          <p:cNvSpPr>
            <a:spLocks noGrp="1"/>
          </p:cNvSpPr>
          <p:nvPr>
            <p:ph type="title"/>
          </p:nvPr>
        </p:nvSpPr>
        <p:spPr/>
        <p:txBody>
          <a:bodyPr/>
          <a:lstStyle/>
          <a:p>
            <a:r>
              <a:rPr lang="en-US" dirty="0"/>
              <a:t>Transition from user to kernel mode</a:t>
            </a:r>
          </a:p>
        </p:txBody>
      </p:sp>
      <p:sp>
        <p:nvSpPr>
          <p:cNvPr id="3" name="Content Placeholder 2">
            <a:extLst>
              <a:ext uri="{FF2B5EF4-FFF2-40B4-BE49-F238E27FC236}">
                <a16:creationId xmlns:a16="http://schemas.microsoft.com/office/drawing/2014/main" id="{D671C5A1-2643-4917-A317-72FCFEE7436F}"/>
              </a:ext>
            </a:extLst>
          </p:cNvPr>
          <p:cNvSpPr>
            <a:spLocks noGrp="1"/>
          </p:cNvSpPr>
          <p:nvPr>
            <p:ph idx="1"/>
          </p:nvPr>
        </p:nvSpPr>
        <p:spPr/>
        <p:txBody>
          <a:bodyPr/>
          <a:lstStyle/>
          <a:p>
            <a:r>
              <a:rPr lang="en-US" sz="2000" dirty="0"/>
              <a:t>Once the mode bit is set to 0, the kernel instructions related to the service requested by the system call are then executed</a:t>
            </a:r>
          </a:p>
          <a:p>
            <a:r>
              <a:rPr lang="en-US" sz="2000" dirty="0"/>
              <a:t>Prior to return to user mode, the mode bit is reset to user mode status</a:t>
            </a:r>
          </a:p>
        </p:txBody>
      </p:sp>
      <p:pic>
        <p:nvPicPr>
          <p:cNvPr id="6" name="Picture 5">
            <a:extLst>
              <a:ext uri="{FF2B5EF4-FFF2-40B4-BE49-F238E27FC236}">
                <a16:creationId xmlns:a16="http://schemas.microsoft.com/office/drawing/2014/main" id="{577B7B49-686A-43F8-AEBF-B723806AE4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84288" y="3418364"/>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05282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4B842699-2411-46DA-9E86-71B3FFE9F00D}"/>
              </a:ext>
            </a:extLst>
          </p:cNvPr>
          <p:cNvSpPr>
            <a:spLocks noGrp="1" noChangeArrowheads="1"/>
          </p:cNvSpPr>
          <p:nvPr>
            <p:ph type="title"/>
          </p:nvPr>
        </p:nvSpPr>
        <p:spPr>
          <a:xfrm>
            <a:off x="457200" y="220663"/>
            <a:ext cx="8061325" cy="576262"/>
          </a:xfrm>
        </p:spPr>
        <p:txBody>
          <a:bodyPr/>
          <a:lstStyle/>
          <a:p>
            <a:pPr eaLnBrk="1" hangingPunct="1"/>
            <a:r>
              <a:rPr lang="en-US" altLang="en-US" dirty="0"/>
              <a:t>System calls</a:t>
            </a:r>
          </a:p>
        </p:txBody>
      </p:sp>
      <p:sp>
        <p:nvSpPr>
          <p:cNvPr id="29699" name="Rectangle 3">
            <a:extLst>
              <a:ext uri="{FF2B5EF4-FFF2-40B4-BE49-F238E27FC236}">
                <a16:creationId xmlns:a16="http://schemas.microsoft.com/office/drawing/2014/main" id="{A2749591-DE3A-4DDD-A1C5-F25581574507}"/>
              </a:ext>
            </a:extLst>
          </p:cNvPr>
          <p:cNvSpPr>
            <a:spLocks noGrp="1" noChangeArrowheads="1"/>
          </p:cNvSpPr>
          <p:nvPr>
            <p:ph type="body" idx="1"/>
          </p:nvPr>
        </p:nvSpPr>
        <p:spPr>
          <a:xfrm>
            <a:off x="757238" y="1385887"/>
            <a:ext cx="7761287" cy="5251449"/>
          </a:xfrm>
        </p:spPr>
        <p:txBody>
          <a:bodyPr/>
          <a:lstStyle/>
          <a:p>
            <a:r>
              <a:rPr lang="en-US" sz="2000" b="1" dirty="0"/>
              <a:t>System calls </a:t>
            </a:r>
            <a:r>
              <a:rPr lang="en-US" sz="2000" dirty="0"/>
              <a:t>provide an interface to the services made available by an operating system</a:t>
            </a:r>
          </a:p>
          <a:p>
            <a:r>
              <a:rPr lang="en-US" sz="2000" dirty="0"/>
              <a:t>For example, if a user program want to read a file, it cannot read the file directly, it has to ask the OS to do it, through system calls</a:t>
            </a:r>
          </a:p>
          <a:p>
            <a:r>
              <a:rPr lang="en-US" sz="2000" dirty="0"/>
              <a:t>Same for opening a file, loading a program, changing directory, executing a program, and many more</a:t>
            </a:r>
          </a:p>
          <a:p>
            <a:r>
              <a:rPr lang="en-US" sz="2000" dirty="0"/>
              <a:t>There are many system calls, for example one particular Linux kernel has 393 different system calls:</a:t>
            </a:r>
          </a:p>
          <a:p>
            <a:r>
              <a:rPr lang="en-US" sz="2000" dirty="0" err="1"/>
              <a:t>getitimer</a:t>
            </a:r>
            <a:r>
              <a:rPr lang="en-US" sz="2000" dirty="0"/>
              <a:t>(), </a:t>
            </a:r>
            <a:r>
              <a:rPr lang="en-US" sz="2000" dirty="0" err="1"/>
              <a:t>getpageside</a:t>
            </a:r>
            <a:r>
              <a:rPr lang="en-US" sz="2000" dirty="0"/>
              <a:t>(), </a:t>
            </a:r>
            <a:r>
              <a:rPr lang="en-US" sz="2000" dirty="0" err="1"/>
              <a:t>getpid</a:t>
            </a:r>
            <a:r>
              <a:rPr lang="en-US" sz="2000" dirty="0"/>
              <a:t>(), fork(), open(), close(), read(), reboot(), </a:t>
            </a:r>
            <a:r>
              <a:rPr lang="en-US" sz="2000" dirty="0" err="1"/>
              <a:t>getcpu</a:t>
            </a:r>
            <a:r>
              <a:rPr lang="en-US" sz="2000" dirty="0"/>
              <a:t>(), write()</a:t>
            </a:r>
          </a:p>
          <a:p>
            <a:r>
              <a:rPr lang="en-US" sz="2000" dirty="0"/>
              <a:t>You can find the source code of Linux system calls in the Linux kernel source which anyone can download</a:t>
            </a:r>
          </a:p>
          <a:p>
            <a:endParaRPr lang="en-US" sz="20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5BE3AADB-0F3C-4172-8054-CC2DDF7474EF}"/>
              </a:ext>
            </a:extLst>
          </p:cNvPr>
          <p:cNvSpPr>
            <a:spLocks noGrp="1" noChangeArrowheads="1"/>
          </p:cNvSpPr>
          <p:nvPr>
            <p:ph type="title"/>
          </p:nvPr>
        </p:nvSpPr>
        <p:spPr>
          <a:xfrm>
            <a:off x="473075" y="217488"/>
            <a:ext cx="7989888" cy="576262"/>
          </a:xfrm>
        </p:spPr>
        <p:txBody>
          <a:bodyPr/>
          <a:lstStyle/>
          <a:p>
            <a:pPr eaLnBrk="1" hangingPunct="1"/>
            <a:r>
              <a:rPr lang="en-US" altLang="en-US"/>
              <a:t>System Call Implementation</a:t>
            </a:r>
          </a:p>
        </p:txBody>
      </p:sp>
      <p:sp>
        <p:nvSpPr>
          <p:cNvPr id="35843" name="Rectangle 3">
            <a:extLst>
              <a:ext uri="{FF2B5EF4-FFF2-40B4-BE49-F238E27FC236}">
                <a16:creationId xmlns:a16="http://schemas.microsoft.com/office/drawing/2014/main" id="{17C2873A-43D0-43EF-AF6C-1C08F6944807}"/>
              </a:ext>
            </a:extLst>
          </p:cNvPr>
          <p:cNvSpPr>
            <a:spLocks noGrp="1" noChangeArrowheads="1"/>
          </p:cNvSpPr>
          <p:nvPr>
            <p:ph type="body" idx="1"/>
          </p:nvPr>
        </p:nvSpPr>
        <p:spPr>
          <a:xfrm>
            <a:off x="755650" y="1006383"/>
            <a:ext cx="7632700" cy="1312488"/>
          </a:xfrm>
        </p:spPr>
        <p:txBody>
          <a:bodyPr/>
          <a:lstStyle/>
          <a:p>
            <a:r>
              <a:rPr lang="en-US" altLang="en-US" sz="2000" dirty="0"/>
              <a:t>Typically, a number is  associated with each system call</a:t>
            </a:r>
          </a:p>
          <a:p>
            <a:pPr lvl="1"/>
            <a:r>
              <a:rPr lang="en-US" altLang="en-US" b="1" dirty="0">
                <a:solidFill>
                  <a:srgbClr val="006699"/>
                </a:solidFill>
                <a:latin typeface="+mj-lt"/>
              </a:rPr>
              <a:t>System-call</a:t>
            </a:r>
            <a:r>
              <a:rPr lang="en-US" altLang="en-US" b="1" dirty="0">
                <a:solidFill>
                  <a:srgbClr val="3366FF"/>
                </a:solidFill>
              </a:rPr>
              <a:t> </a:t>
            </a:r>
            <a:r>
              <a:rPr lang="en-US" altLang="en-US" b="1" dirty="0">
                <a:solidFill>
                  <a:srgbClr val="006699"/>
                </a:solidFill>
                <a:latin typeface="+mj-lt"/>
              </a:rPr>
              <a:t>interface</a:t>
            </a:r>
            <a:r>
              <a:rPr lang="en-US" altLang="en-US" b="1" dirty="0">
                <a:solidFill>
                  <a:srgbClr val="3366FF"/>
                </a:solidFill>
              </a:rPr>
              <a:t> </a:t>
            </a:r>
            <a:r>
              <a:rPr lang="en-US" altLang="en-US" dirty="0"/>
              <a:t>maintains a table indexed according to these numbers</a:t>
            </a:r>
            <a:endParaRPr lang="en-US" altLang="en-US" sz="800" dirty="0"/>
          </a:p>
        </p:txBody>
      </p:sp>
      <p:pic>
        <p:nvPicPr>
          <p:cNvPr id="4" name="Picture 2">
            <a:extLst>
              <a:ext uri="{FF2B5EF4-FFF2-40B4-BE49-F238E27FC236}">
                <a16:creationId xmlns:a16="http://schemas.microsoft.com/office/drawing/2014/main" id="{7CD8F888-3377-4C98-B746-E2258280DF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2348" y="2318870"/>
            <a:ext cx="6510448" cy="39743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F81CC25A-92E8-44D5-853F-5EA5E0E48123}"/>
              </a:ext>
            </a:extLst>
          </p:cNvPr>
          <p:cNvSpPr>
            <a:spLocks noGrp="1" noChangeArrowheads="1"/>
          </p:cNvSpPr>
          <p:nvPr>
            <p:ph type="title"/>
          </p:nvPr>
        </p:nvSpPr>
        <p:spPr>
          <a:xfrm>
            <a:off x="473075" y="214313"/>
            <a:ext cx="8129588" cy="576262"/>
          </a:xfrm>
        </p:spPr>
        <p:txBody>
          <a:bodyPr/>
          <a:lstStyle/>
          <a:p>
            <a:pPr eaLnBrk="1" hangingPunct="1"/>
            <a:r>
              <a:rPr lang="en-US" altLang="en-US" dirty="0"/>
              <a:t>Types of system calls</a:t>
            </a:r>
          </a:p>
        </p:txBody>
      </p:sp>
      <p:sp>
        <p:nvSpPr>
          <p:cNvPr id="44035" name="Rectangle 4">
            <a:extLst>
              <a:ext uri="{FF2B5EF4-FFF2-40B4-BE49-F238E27FC236}">
                <a16:creationId xmlns:a16="http://schemas.microsoft.com/office/drawing/2014/main" id="{4FFFE9F1-36B8-4D67-9C3C-A4A661B03ED6}"/>
              </a:ext>
            </a:extLst>
          </p:cNvPr>
          <p:cNvSpPr>
            <a:spLocks noGrp="1" noChangeArrowheads="1"/>
          </p:cNvSpPr>
          <p:nvPr>
            <p:ph type="body" idx="1"/>
          </p:nvPr>
        </p:nvSpPr>
        <p:spPr>
          <a:xfrm>
            <a:off x="808038" y="1250950"/>
            <a:ext cx="7748587" cy="4530725"/>
          </a:xfrm>
        </p:spPr>
        <p:txBody>
          <a:bodyPr/>
          <a:lstStyle/>
          <a:p>
            <a:endParaRPr lang="en-US" altLang="en-US" sz="2000" dirty="0"/>
          </a:p>
          <a:p>
            <a:r>
              <a:rPr lang="en-US" dirty="0"/>
              <a:t>System calls can be grouped roughly into six major categories: process control, </a:t>
            </a:r>
            <a:r>
              <a:rPr lang="fr-FR" dirty="0"/>
              <a:t>file management, </a:t>
            </a:r>
            <a:r>
              <a:rPr lang="fr-FR" dirty="0" err="1"/>
              <a:t>device</a:t>
            </a:r>
            <a:r>
              <a:rPr lang="fr-FR" dirty="0"/>
              <a:t> management, information maintenance, communications, </a:t>
            </a:r>
            <a:r>
              <a:rPr lang="en-US" dirty="0"/>
              <a:t>protection.</a:t>
            </a:r>
            <a:endParaRPr lang="en-US" altLang="en-US" sz="2000" dirty="0"/>
          </a:p>
          <a:p>
            <a:r>
              <a:rPr lang="en-US" altLang="en-US" sz="2000" dirty="0"/>
              <a:t>Process control</a:t>
            </a:r>
          </a:p>
          <a:p>
            <a:pPr lvl="1"/>
            <a:r>
              <a:rPr lang="en-US" altLang="en-US" dirty="0"/>
              <a:t>create process, terminate process</a:t>
            </a:r>
          </a:p>
          <a:p>
            <a:pPr lvl="1"/>
            <a:r>
              <a:rPr lang="en-US" altLang="en-US" dirty="0"/>
              <a:t>end, abort</a:t>
            </a:r>
          </a:p>
          <a:p>
            <a:pPr lvl="1"/>
            <a:r>
              <a:rPr lang="en-US" altLang="en-US" dirty="0"/>
              <a:t>load, execute</a:t>
            </a:r>
          </a:p>
          <a:p>
            <a:pPr lvl="1"/>
            <a:r>
              <a:rPr lang="en-US" altLang="en-US" dirty="0"/>
              <a:t>get process attributes, set process attributes</a:t>
            </a:r>
          </a:p>
          <a:p>
            <a:pPr lvl="1"/>
            <a:r>
              <a:rPr lang="en-US" altLang="en-US" dirty="0"/>
              <a:t>wait for time</a:t>
            </a:r>
          </a:p>
          <a:p>
            <a:pPr lvl="1"/>
            <a:r>
              <a:rPr lang="en-US" altLang="en-US" dirty="0"/>
              <a:t>wait event, signal event</a:t>
            </a:r>
          </a:p>
          <a:p>
            <a:pPr lvl="1"/>
            <a:r>
              <a:rPr lang="en-US" altLang="en-US" dirty="0"/>
              <a:t>allocate and free memory</a:t>
            </a:r>
          </a:p>
          <a:p>
            <a:pPr lvl="1"/>
            <a:r>
              <a:rPr lang="en-US" altLang="en-US" b="1" dirty="0">
                <a:solidFill>
                  <a:srgbClr val="006699"/>
                </a:solidFill>
                <a:latin typeface="+mj-lt"/>
              </a:rPr>
              <a:t>Locks</a:t>
            </a:r>
            <a:r>
              <a:rPr lang="en-US" altLang="en-US" dirty="0"/>
              <a:t> for managing access to shared data between processes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4">
            <a:extLst>
              <a:ext uri="{FF2B5EF4-FFF2-40B4-BE49-F238E27FC236}">
                <a16:creationId xmlns:a16="http://schemas.microsoft.com/office/drawing/2014/main" id="{4156D97E-B3F7-4D08-9926-F21EAB5326AF}"/>
              </a:ext>
            </a:extLst>
          </p:cNvPr>
          <p:cNvSpPr>
            <a:spLocks noGrp="1" noChangeArrowheads="1"/>
          </p:cNvSpPr>
          <p:nvPr>
            <p:ph type="body" idx="1"/>
          </p:nvPr>
        </p:nvSpPr>
        <p:spPr>
          <a:xfrm>
            <a:off x="801688" y="1233488"/>
            <a:ext cx="7732712" cy="4530725"/>
          </a:xfrm>
        </p:spPr>
        <p:txBody>
          <a:bodyPr/>
          <a:lstStyle/>
          <a:p>
            <a:r>
              <a:rPr lang="en-US" altLang="en-US"/>
              <a:t>File management</a:t>
            </a:r>
          </a:p>
          <a:p>
            <a:pPr lvl="1"/>
            <a:r>
              <a:rPr lang="en-US" altLang="en-US"/>
              <a:t>create file, delete file</a:t>
            </a:r>
          </a:p>
          <a:p>
            <a:pPr lvl="1"/>
            <a:r>
              <a:rPr lang="en-US" altLang="en-US"/>
              <a:t>open, close file</a:t>
            </a:r>
          </a:p>
          <a:p>
            <a:pPr lvl="1"/>
            <a:r>
              <a:rPr lang="en-US" altLang="en-US"/>
              <a:t>read, write, reposition</a:t>
            </a:r>
          </a:p>
          <a:p>
            <a:pPr lvl="1"/>
            <a:r>
              <a:rPr lang="en-US" altLang="en-US"/>
              <a:t>get and set file attributes</a:t>
            </a:r>
          </a:p>
          <a:p>
            <a:r>
              <a:rPr lang="en-US" altLang="en-US"/>
              <a:t>Device management</a:t>
            </a:r>
          </a:p>
          <a:p>
            <a:pPr lvl="1"/>
            <a:r>
              <a:rPr lang="en-US" altLang="en-US"/>
              <a:t>request device, release device</a:t>
            </a:r>
          </a:p>
          <a:p>
            <a:pPr lvl="1"/>
            <a:r>
              <a:rPr lang="en-US" altLang="en-US"/>
              <a:t>read, write, reposition</a:t>
            </a:r>
          </a:p>
          <a:p>
            <a:pPr lvl="1"/>
            <a:r>
              <a:rPr lang="en-US" altLang="en-US"/>
              <a:t>get device attributes, set device attributes</a:t>
            </a:r>
          </a:p>
          <a:p>
            <a:pPr lvl="1"/>
            <a:r>
              <a:rPr lang="en-US" altLang="en-US"/>
              <a:t>logically attach or detach devices</a:t>
            </a:r>
          </a:p>
          <a:p>
            <a:pPr lvl="1"/>
            <a:endParaRPr lang="en-US" altLang="en-US"/>
          </a:p>
        </p:txBody>
      </p:sp>
      <p:sp>
        <p:nvSpPr>
          <p:cNvPr id="46083" name="Rectangle 2">
            <a:extLst>
              <a:ext uri="{FF2B5EF4-FFF2-40B4-BE49-F238E27FC236}">
                <a16:creationId xmlns:a16="http://schemas.microsoft.com/office/drawing/2014/main" id="{A1101D3E-F01E-4DD1-88DC-B60A703EA3DB}"/>
              </a:ext>
            </a:extLst>
          </p:cNvPr>
          <p:cNvSpPr>
            <a:spLocks noGrp="1" noChangeArrowheads="1"/>
          </p:cNvSpPr>
          <p:nvPr>
            <p:ph type="title"/>
          </p:nvPr>
        </p:nvSpPr>
        <p:spPr>
          <a:xfrm>
            <a:off x="512763" y="225425"/>
            <a:ext cx="8021637" cy="576263"/>
          </a:xfrm>
        </p:spPr>
        <p:txBody>
          <a:bodyPr/>
          <a:lstStyle/>
          <a:p>
            <a:pPr eaLnBrk="1" hangingPunct="1"/>
            <a:r>
              <a:rPr lang="en-US" altLang="en-US" dirty="0"/>
              <a:t>Types of system calls (Cont.)</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a:extLst>
              <a:ext uri="{FF2B5EF4-FFF2-40B4-BE49-F238E27FC236}">
                <a16:creationId xmlns:a16="http://schemas.microsoft.com/office/drawing/2014/main" id="{9F170523-A8A8-43C6-820A-D68F85AF07D4}"/>
              </a:ext>
            </a:extLst>
          </p:cNvPr>
          <p:cNvSpPr>
            <a:spLocks noGrp="1" noChangeArrowheads="1"/>
          </p:cNvSpPr>
          <p:nvPr>
            <p:ph type="title"/>
          </p:nvPr>
        </p:nvSpPr>
        <p:spPr>
          <a:xfrm>
            <a:off x="527050" y="227013"/>
            <a:ext cx="7991475" cy="576262"/>
          </a:xfrm>
        </p:spPr>
        <p:txBody>
          <a:bodyPr/>
          <a:lstStyle/>
          <a:p>
            <a:pPr eaLnBrk="1" hangingPunct="1"/>
            <a:r>
              <a:rPr lang="en-US" altLang="en-US" dirty="0"/>
              <a:t>Types of system calls (Cont.)</a:t>
            </a:r>
          </a:p>
        </p:txBody>
      </p:sp>
      <p:sp>
        <p:nvSpPr>
          <p:cNvPr id="48131" name="Rectangle 4">
            <a:extLst>
              <a:ext uri="{FF2B5EF4-FFF2-40B4-BE49-F238E27FC236}">
                <a16:creationId xmlns:a16="http://schemas.microsoft.com/office/drawing/2014/main" id="{3E675A7B-D65B-4A2E-A667-61009784BC51}"/>
              </a:ext>
            </a:extLst>
          </p:cNvPr>
          <p:cNvSpPr>
            <a:spLocks noGrp="1" noChangeArrowheads="1"/>
          </p:cNvSpPr>
          <p:nvPr>
            <p:ph type="body" idx="1"/>
          </p:nvPr>
        </p:nvSpPr>
        <p:spPr>
          <a:xfrm>
            <a:off x="806450" y="1233488"/>
            <a:ext cx="7234238" cy="4530725"/>
          </a:xfrm>
        </p:spPr>
        <p:txBody>
          <a:bodyPr/>
          <a:lstStyle/>
          <a:p>
            <a:r>
              <a:rPr lang="en-US" altLang="en-US" dirty="0"/>
              <a:t>Information maintenance</a:t>
            </a:r>
          </a:p>
          <a:p>
            <a:pPr lvl="1"/>
            <a:r>
              <a:rPr lang="en-US" altLang="en-US" dirty="0"/>
              <a:t>get time or date, set time or date</a:t>
            </a:r>
          </a:p>
          <a:p>
            <a:pPr lvl="1"/>
            <a:r>
              <a:rPr lang="en-US" altLang="en-US" dirty="0"/>
              <a:t>get system data, set system data</a:t>
            </a:r>
          </a:p>
          <a:p>
            <a:pPr lvl="1"/>
            <a:r>
              <a:rPr lang="en-US" altLang="en-US" dirty="0"/>
              <a:t>get and set process, file, or device attributes</a:t>
            </a:r>
          </a:p>
          <a:p>
            <a:r>
              <a:rPr lang="en-US" altLang="en-US" dirty="0"/>
              <a:t>Communications</a:t>
            </a:r>
          </a:p>
          <a:p>
            <a:pPr lvl="1"/>
            <a:r>
              <a:rPr lang="en-US" altLang="en-US" dirty="0"/>
              <a:t>create, delete communication connection</a:t>
            </a:r>
          </a:p>
          <a:p>
            <a:pPr lvl="1"/>
            <a:r>
              <a:rPr lang="en-US" altLang="en-US" dirty="0"/>
              <a:t>send, receive messages if </a:t>
            </a:r>
            <a:r>
              <a:rPr lang="en-US" altLang="en-US" b="1" dirty="0">
                <a:solidFill>
                  <a:srgbClr val="006699"/>
                </a:solidFill>
                <a:latin typeface="+mj-lt"/>
              </a:rPr>
              <a:t>message</a:t>
            </a:r>
            <a:r>
              <a:rPr lang="en-US" altLang="en-US" b="1" dirty="0">
                <a:solidFill>
                  <a:srgbClr val="3366FF"/>
                </a:solidFill>
              </a:rPr>
              <a:t> </a:t>
            </a:r>
            <a:r>
              <a:rPr lang="en-US" altLang="en-US" b="1" dirty="0">
                <a:solidFill>
                  <a:srgbClr val="006699"/>
                </a:solidFill>
                <a:latin typeface="+mj-lt"/>
              </a:rPr>
              <a:t>passing</a:t>
            </a:r>
            <a:r>
              <a:rPr lang="en-US" altLang="en-US" b="1" dirty="0">
                <a:solidFill>
                  <a:srgbClr val="3366FF"/>
                </a:solidFill>
              </a:rPr>
              <a:t> </a:t>
            </a:r>
            <a:r>
              <a:rPr lang="en-US" altLang="en-US" b="1" dirty="0">
                <a:solidFill>
                  <a:srgbClr val="006699"/>
                </a:solidFill>
                <a:latin typeface="+mj-lt"/>
              </a:rPr>
              <a:t>model</a:t>
            </a:r>
            <a:r>
              <a:rPr lang="en-US" altLang="en-US" b="1" dirty="0">
                <a:solidFill>
                  <a:srgbClr val="3366FF"/>
                </a:solidFill>
              </a:rPr>
              <a:t> </a:t>
            </a:r>
            <a:r>
              <a:rPr lang="en-US" altLang="en-US" dirty="0"/>
              <a:t>to </a:t>
            </a:r>
            <a:r>
              <a:rPr lang="en-US" altLang="en-US" b="1" dirty="0">
                <a:solidFill>
                  <a:srgbClr val="006699"/>
                </a:solidFill>
                <a:latin typeface="+mj-lt"/>
              </a:rPr>
              <a:t>host</a:t>
            </a:r>
            <a:r>
              <a:rPr lang="en-US" altLang="en-US" b="1" dirty="0">
                <a:solidFill>
                  <a:srgbClr val="3366FF"/>
                </a:solidFill>
              </a:rPr>
              <a:t> </a:t>
            </a:r>
            <a:r>
              <a:rPr lang="en-US" altLang="en-US" b="1" dirty="0">
                <a:solidFill>
                  <a:srgbClr val="006699"/>
                </a:solidFill>
                <a:latin typeface="+mj-lt"/>
              </a:rPr>
              <a:t>name</a:t>
            </a:r>
            <a:r>
              <a:rPr lang="en-US" altLang="en-US" dirty="0"/>
              <a:t> or </a:t>
            </a:r>
            <a:r>
              <a:rPr lang="en-US" altLang="en-US" b="1" dirty="0">
                <a:solidFill>
                  <a:srgbClr val="006699"/>
                </a:solidFill>
                <a:latin typeface="+mj-lt"/>
              </a:rPr>
              <a:t>process</a:t>
            </a:r>
            <a:r>
              <a:rPr lang="en-US" altLang="en-US" b="1" dirty="0">
                <a:solidFill>
                  <a:srgbClr val="3366FF"/>
                </a:solidFill>
              </a:rPr>
              <a:t> </a:t>
            </a:r>
            <a:r>
              <a:rPr lang="en-US" altLang="en-US" b="1" dirty="0">
                <a:solidFill>
                  <a:srgbClr val="006699"/>
                </a:solidFill>
                <a:latin typeface="+mj-lt"/>
              </a:rPr>
              <a:t>name</a:t>
            </a:r>
          </a:p>
          <a:p>
            <a:pPr lvl="2"/>
            <a:r>
              <a:rPr lang="en-US" altLang="en-US" dirty="0"/>
              <a:t>From</a:t>
            </a:r>
            <a:r>
              <a:rPr lang="en-US" altLang="en-US" b="1" dirty="0">
                <a:solidFill>
                  <a:srgbClr val="3366FF"/>
                </a:solidFill>
              </a:rPr>
              <a:t> </a:t>
            </a:r>
            <a:r>
              <a:rPr lang="en-US" altLang="en-US" b="1" dirty="0">
                <a:solidFill>
                  <a:srgbClr val="006699"/>
                </a:solidFill>
                <a:latin typeface="+mj-lt"/>
              </a:rPr>
              <a:t>client</a:t>
            </a:r>
            <a:r>
              <a:rPr lang="en-US" altLang="en-US" b="1" dirty="0">
                <a:solidFill>
                  <a:srgbClr val="3366FF"/>
                </a:solidFill>
              </a:rPr>
              <a:t> </a:t>
            </a:r>
            <a:r>
              <a:rPr lang="en-US" altLang="en-US" dirty="0"/>
              <a:t>to</a:t>
            </a:r>
            <a:r>
              <a:rPr lang="en-US" altLang="en-US" b="1" dirty="0">
                <a:solidFill>
                  <a:srgbClr val="3366FF"/>
                </a:solidFill>
              </a:rPr>
              <a:t> </a:t>
            </a:r>
            <a:r>
              <a:rPr lang="en-US" altLang="en-US" b="1" dirty="0">
                <a:solidFill>
                  <a:srgbClr val="006699"/>
                </a:solidFill>
                <a:latin typeface="+mj-lt"/>
              </a:rPr>
              <a:t>server</a:t>
            </a:r>
          </a:p>
          <a:p>
            <a:pPr lvl="1"/>
            <a:r>
              <a:rPr lang="en-US" altLang="en-US" b="1" dirty="0">
                <a:solidFill>
                  <a:srgbClr val="006699"/>
                </a:solidFill>
                <a:latin typeface="+mj-lt"/>
              </a:rPr>
              <a:t>Shared-memory</a:t>
            </a:r>
            <a:r>
              <a:rPr lang="en-US" altLang="en-US" b="1" dirty="0">
                <a:solidFill>
                  <a:srgbClr val="3366FF"/>
                </a:solidFill>
              </a:rPr>
              <a:t> </a:t>
            </a:r>
            <a:r>
              <a:rPr lang="en-US" altLang="en-US" b="1" dirty="0">
                <a:solidFill>
                  <a:srgbClr val="006699"/>
                </a:solidFill>
                <a:latin typeface="+mj-lt"/>
              </a:rPr>
              <a:t>model</a:t>
            </a:r>
            <a:r>
              <a:rPr lang="en-US" altLang="en-US" b="1" dirty="0">
                <a:solidFill>
                  <a:srgbClr val="3366FF"/>
                </a:solidFill>
              </a:rPr>
              <a:t> </a:t>
            </a:r>
            <a:r>
              <a:rPr lang="en-US" altLang="en-US" dirty="0"/>
              <a:t>create and gain access to memory regions</a:t>
            </a:r>
          </a:p>
          <a:p>
            <a:pPr lvl="1"/>
            <a:r>
              <a:rPr lang="en-US" altLang="en-US" dirty="0"/>
              <a:t>transfer status information</a:t>
            </a:r>
          </a:p>
          <a:p>
            <a:pPr lvl="1"/>
            <a:r>
              <a:rPr lang="en-US" altLang="en-US" dirty="0"/>
              <a:t>attach and detach remote devices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dirty="0"/>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dirty="0"/>
              <a:t>Computer system can be divided into four components:</a:t>
            </a:r>
          </a:p>
          <a:p>
            <a:pPr lvl="1"/>
            <a:r>
              <a:rPr lang="en-US" altLang="en-US" dirty="0"/>
              <a:t>Users</a:t>
            </a:r>
          </a:p>
          <a:p>
            <a:pPr lvl="2"/>
            <a:r>
              <a:rPr lang="en-US" altLang="en-US" dirty="0"/>
              <a:t>People, machines, other computers</a:t>
            </a:r>
          </a:p>
          <a:p>
            <a:pPr lvl="1"/>
            <a:r>
              <a:rPr lang="en-US" altLang="en-US" dirty="0"/>
              <a:t>Application programs – define the ways in which the system resources are used to solve the computing problems of the users</a:t>
            </a:r>
          </a:p>
          <a:p>
            <a:pPr lvl="2"/>
            <a:r>
              <a:rPr lang="en-US" altLang="en-US" dirty="0"/>
              <a:t>Word processors, compilers, web browsers, database systems, video games</a:t>
            </a:r>
          </a:p>
          <a:p>
            <a:pPr lvl="1"/>
            <a:r>
              <a:rPr lang="en-US" altLang="en-US" dirty="0"/>
              <a:t>Operating system</a:t>
            </a:r>
          </a:p>
          <a:p>
            <a:pPr lvl="2"/>
            <a:r>
              <a:rPr lang="en-US" altLang="en-US" dirty="0"/>
              <a:t>Controls and coordinates use of hardware among various applications and users</a:t>
            </a:r>
          </a:p>
          <a:p>
            <a:pPr lvl="1"/>
            <a:r>
              <a:rPr lang="en-US" altLang="en-US" dirty="0"/>
              <a:t>Hardware – provides basic computing resources</a:t>
            </a:r>
          </a:p>
          <a:p>
            <a:pPr lvl="2"/>
            <a:r>
              <a:rPr lang="en-US" altLang="en-US" dirty="0"/>
              <a:t>CPU, memory, I/O devices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a:extLst>
              <a:ext uri="{FF2B5EF4-FFF2-40B4-BE49-F238E27FC236}">
                <a16:creationId xmlns:a16="http://schemas.microsoft.com/office/drawing/2014/main" id="{2D8F5D27-E3DA-4CD1-A64B-C94402E09E1D}"/>
              </a:ext>
            </a:extLst>
          </p:cNvPr>
          <p:cNvSpPr>
            <a:spLocks noGrp="1" noChangeArrowheads="1"/>
          </p:cNvSpPr>
          <p:nvPr>
            <p:ph type="title"/>
          </p:nvPr>
        </p:nvSpPr>
        <p:spPr>
          <a:xfrm>
            <a:off x="503238" y="227013"/>
            <a:ext cx="8031162" cy="576262"/>
          </a:xfrm>
        </p:spPr>
        <p:txBody>
          <a:bodyPr/>
          <a:lstStyle/>
          <a:p>
            <a:pPr eaLnBrk="1" hangingPunct="1"/>
            <a:r>
              <a:rPr lang="en-US" altLang="en-US" dirty="0"/>
              <a:t>Types of system calls (Cont.)</a:t>
            </a:r>
          </a:p>
        </p:txBody>
      </p:sp>
      <p:sp>
        <p:nvSpPr>
          <p:cNvPr id="50179" name="Rectangle 4">
            <a:extLst>
              <a:ext uri="{FF2B5EF4-FFF2-40B4-BE49-F238E27FC236}">
                <a16:creationId xmlns:a16="http://schemas.microsoft.com/office/drawing/2014/main" id="{2F1F0650-6545-4D56-BF26-447C4C087768}"/>
              </a:ext>
            </a:extLst>
          </p:cNvPr>
          <p:cNvSpPr>
            <a:spLocks noGrp="1" noChangeArrowheads="1"/>
          </p:cNvSpPr>
          <p:nvPr>
            <p:ph type="body" idx="1"/>
          </p:nvPr>
        </p:nvSpPr>
        <p:spPr/>
        <p:txBody>
          <a:bodyPr/>
          <a:lstStyle/>
          <a:p>
            <a:r>
              <a:rPr lang="en-US" altLang="en-US"/>
              <a:t>Protection</a:t>
            </a:r>
          </a:p>
          <a:p>
            <a:pPr lvl="1"/>
            <a:r>
              <a:rPr lang="en-US" altLang="en-US"/>
              <a:t>Control access to resources</a:t>
            </a:r>
          </a:p>
          <a:p>
            <a:pPr lvl="1"/>
            <a:r>
              <a:rPr lang="en-US" altLang="en-US"/>
              <a:t>Get and set permissions</a:t>
            </a:r>
          </a:p>
          <a:p>
            <a:pPr lvl="1"/>
            <a:r>
              <a:rPr lang="en-US" altLang="en-US"/>
              <a:t>Allow and deny user access</a:t>
            </a:r>
          </a:p>
          <a:p>
            <a:pPr lvl="1"/>
            <a:endParaRPr lang="en-US" alt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D6FCD919-BAE3-4B7B-809E-209E2FB09749}"/>
              </a:ext>
            </a:extLst>
          </p:cNvPr>
          <p:cNvSpPr>
            <a:spLocks noGrp="1" noChangeArrowheads="1"/>
          </p:cNvSpPr>
          <p:nvPr>
            <p:ph type="title"/>
          </p:nvPr>
        </p:nvSpPr>
        <p:spPr>
          <a:xfrm>
            <a:off x="1351275" y="110535"/>
            <a:ext cx="7632700" cy="594371"/>
          </a:xfrm>
        </p:spPr>
        <p:txBody>
          <a:bodyPr/>
          <a:lstStyle/>
          <a:p>
            <a:pPr eaLnBrk="1" hangingPunct="1"/>
            <a:r>
              <a:rPr lang="en-US" altLang="en-US" sz="2600" dirty="0"/>
              <a:t>Examples of Windows and Unix System Calls</a:t>
            </a:r>
          </a:p>
        </p:txBody>
      </p:sp>
      <p:pic>
        <p:nvPicPr>
          <p:cNvPr id="52227" name="Picture 4">
            <a:extLst>
              <a:ext uri="{FF2B5EF4-FFF2-40B4-BE49-F238E27FC236}">
                <a16:creationId xmlns:a16="http://schemas.microsoft.com/office/drawing/2014/main" id="{33A2F2E0-9064-41AD-8CF6-9D5D6130BA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63788" y="1152525"/>
            <a:ext cx="4751387" cy="513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a:extLst>
              <a:ext uri="{FF2B5EF4-FFF2-40B4-BE49-F238E27FC236}">
                <a16:creationId xmlns:a16="http://schemas.microsoft.com/office/drawing/2014/main" id="{B422D298-022D-44F2-A04B-38156195F214}"/>
              </a:ext>
            </a:extLst>
          </p:cNvPr>
          <p:cNvSpPr>
            <a:spLocks noGrp="1" noChangeArrowheads="1"/>
          </p:cNvSpPr>
          <p:nvPr>
            <p:ph type="title"/>
          </p:nvPr>
        </p:nvSpPr>
        <p:spPr>
          <a:xfrm>
            <a:off x="457200" y="222250"/>
            <a:ext cx="8042275" cy="576263"/>
          </a:xfrm>
        </p:spPr>
        <p:txBody>
          <a:bodyPr/>
          <a:lstStyle/>
          <a:p>
            <a:pPr eaLnBrk="1" hangingPunct="1"/>
            <a:r>
              <a:rPr lang="en-US" altLang="en-US"/>
              <a:t>Standard C Library Example</a:t>
            </a:r>
          </a:p>
        </p:txBody>
      </p:sp>
      <p:sp>
        <p:nvSpPr>
          <p:cNvPr id="54275" name="Rectangle 3">
            <a:extLst>
              <a:ext uri="{FF2B5EF4-FFF2-40B4-BE49-F238E27FC236}">
                <a16:creationId xmlns:a16="http://schemas.microsoft.com/office/drawing/2014/main" id="{3B6F1633-75BA-44BA-8653-0681C68C705D}"/>
              </a:ext>
            </a:extLst>
          </p:cNvPr>
          <p:cNvSpPr>
            <a:spLocks noGrp="1" noChangeArrowheads="1"/>
          </p:cNvSpPr>
          <p:nvPr>
            <p:ph type="body" idx="1"/>
          </p:nvPr>
        </p:nvSpPr>
        <p:spPr>
          <a:xfrm>
            <a:off x="768350" y="1173163"/>
            <a:ext cx="7642225" cy="5078412"/>
          </a:xfrm>
        </p:spPr>
        <p:txBody>
          <a:bodyPr/>
          <a:lstStyle/>
          <a:p>
            <a:r>
              <a:rPr lang="en-US" altLang="en-US"/>
              <a:t>C program invoking printf() library call, which calls write() system call</a:t>
            </a:r>
          </a:p>
        </p:txBody>
      </p:sp>
      <p:pic>
        <p:nvPicPr>
          <p:cNvPr id="54276" name="Picture 2">
            <a:extLst>
              <a:ext uri="{FF2B5EF4-FFF2-40B4-BE49-F238E27FC236}">
                <a16:creationId xmlns:a16="http://schemas.microsoft.com/office/drawing/2014/main" id="{89B408DE-A663-4E0E-A0FA-8F2D1E87A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19313" y="1704975"/>
            <a:ext cx="4579937" cy="470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E43FC-2B72-4F19-BC25-C703279397E6}"/>
              </a:ext>
            </a:extLst>
          </p:cNvPr>
          <p:cNvSpPr>
            <a:spLocks noGrp="1"/>
          </p:cNvSpPr>
          <p:nvPr>
            <p:ph type="title"/>
          </p:nvPr>
        </p:nvSpPr>
        <p:spPr/>
        <p:txBody>
          <a:bodyPr/>
          <a:lstStyle/>
          <a:p>
            <a:r>
              <a:rPr lang="en-US" dirty="0"/>
              <a:t>Interrupts</a:t>
            </a:r>
          </a:p>
        </p:txBody>
      </p:sp>
      <p:sp>
        <p:nvSpPr>
          <p:cNvPr id="3" name="Content Placeholder 2">
            <a:extLst>
              <a:ext uri="{FF2B5EF4-FFF2-40B4-BE49-F238E27FC236}">
                <a16:creationId xmlns:a16="http://schemas.microsoft.com/office/drawing/2014/main" id="{752FF880-CD71-4813-8F5C-516205ABE1BB}"/>
              </a:ext>
            </a:extLst>
          </p:cNvPr>
          <p:cNvSpPr>
            <a:spLocks noGrp="1"/>
          </p:cNvSpPr>
          <p:nvPr>
            <p:ph idx="1"/>
          </p:nvPr>
        </p:nvSpPr>
        <p:spPr/>
        <p:txBody>
          <a:bodyPr/>
          <a:lstStyle/>
          <a:p>
            <a:r>
              <a:rPr lang="en-US" sz="2000" dirty="0"/>
              <a:t>I/O devices occasionally need to be serviced by the CPU </a:t>
            </a:r>
          </a:p>
          <a:p>
            <a:pPr lvl="1"/>
            <a:r>
              <a:rPr lang="en-US" sz="2000" dirty="0"/>
              <a:t>e.g. Inform CPU that a key has been pressed </a:t>
            </a:r>
          </a:p>
          <a:p>
            <a:r>
              <a:rPr lang="en-US" sz="2000" dirty="0"/>
              <a:t>These events are asynchronous i.e. we cannot predict when they will happen. </a:t>
            </a:r>
          </a:p>
          <a:p>
            <a:r>
              <a:rPr lang="en-US" sz="2000" dirty="0"/>
              <a:t>Need a way for the CPU to determine when a device needs attention</a:t>
            </a:r>
          </a:p>
          <a:p>
            <a:r>
              <a:rPr lang="en-US" altLang="en-US" sz="2000" dirty="0"/>
              <a:t>The CPU is made aware of I/O devices activities through </a:t>
            </a:r>
            <a:r>
              <a:rPr lang="en-US" altLang="en-US" sz="2000" b="1" dirty="0"/>
              <a:t>interrupts</a:t>
            </a:r>
            <a:r>
              <a:rPr lang="en-US" altLang="en-US" sz="2000" dirty="0"/>
              <a:t> which are signals sent on system bus</a:t>
            </a:r>
          </a:p>
          <a:p>
            <a:endParaRPr lang="en-US" sz="2000" dirty="0"/>
          </a:p>
        </p:txBody>
      </p:sp>
    </p:spTree>
    <p:extLst>
      <p:ext uri="{BB962C8B-B14F-4D97-AF65-F5344CB8AC3E}">
        <p14:creationId xmlns:p14="http://schemas.microsoft.com/office/powerpoint/2010/main" val="15809826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dirty="0"/>
              <a:t>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sz="2000" dirty="0"/>
              <a:t>A device controller </a:t>
            </a:r>
            <a:r>
              <a:rPr lang="en-US" sz="2000" b="1" i="1" dirty="0"/>
              <a:t>raises </a:t>
            </a:r>
            <a:r>
              <a:rPr lang="en-US" sz="2000" dirty="0"/>
              <a:t>an interrupt by asserting a signal on the interrupt request line (one of the lines on the system bus)</a:t>
            </a:r>
          </a:p>
          <a:p>
            <a:r>
              <a:rPr lang="en-US" sz="2000" dirty="0"/>
              <a:t>After executing each hardware instruction, the CPU checks the interrupt request line if an interrupt has been raised</a:t>
            </a:r>
          </a:p>
          <a:p>
            <a:r>
              <a:rPr lang="en-US" sz="2000" dirty="0"/>
              <a:t>Interrupts tell the CPU to stop its current activities and execute the appropriate part of the OS that handles </a:t>
            </a:r>
            <a:r>
              <a:rPr lang="en-US" sz="2000"/>
              <a:t>interrupts for </a:t>
            </a:r>
            <a:r>
              <a:rPr lang="en-US" sz="2000" dirty="0"/>
              <a:t>a particular device</a:t>
            </a:r>
          </a:p>
          <a:p>
            <a:r>
              <a:rPr lang="en-US" altLang="en-US" sz="2000" dirty="0"/>
              <a:t>An operating system is essentially an </a:t>
            </a:r>
            <a:r>
              <a:rPr lang="en-US" altLang="en-US" sz="2000" b="1" dirty="0">
                <a:solidFill>
                  <a:srgbClr val="006699"/>
                </a:solidFill>
                <a:latin typeface="+mj-lt"/>
              </a:rPr>
              <a:t>interrupt driven </a:t>
            </a:r>
            <a:r>
              <a:rPr lang="en-US" altLang="en-US" sz="2000" dirty="0">
                <a:latin typeface="+mj-lt"/>
              </a:rPr>
              <a:t>system, servicing user’s tasks until it get interrupted by an external event such as keyboard stroke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dirty="0"/>
              <a:t>Handling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sz="2000" dirty="0"/>
              <a:t>Different routines handle different interrupts – called Interrupt Service Routines (ISR) (device drivers)</a:t>
            </a:r>
          </a:p>
          <a:p>
            <a:r>
              <a:rPr lang="en-US" sz="2000" dirty="0"/>
              <a:t>When CPU is interrupted, it stops what it was doing, a generic routine called Interrupt Handling Routine (IHR) is run</a:t>
            </a:r>
          </a:p>
          <a:p>
            <a:r>
              <a:rPr lang="en-US" sz="2000" dirty="0"/>
              <a:t>This code examines the nature of interrupt,</a:t>
            </a:r>
            <a:r>
              <a:rPr lang="en-US" altLang="en-US" sz="2000" dirty="0"/>
              <a:t> through the </a:t>
            </a:r>
            <a:r>
              <a:rPr lang="en-US" altLang="en-US" sz="2000" b="1" dirty="0">
                <a:solidFill>
                  <a:srgbClr val="006699"/>
                </a:solidFill>
              </a:rPr>
              <a:t>interrupt vector</a:t>
            </a:r>
            <a:r>
              <a:rPr lang="en-US" altLang="en-US" sz="2000" dirty="0"/>
              <a:t>, which contains the addresses of all the service routines</a:t>
            </a:r>
            <a:endParaRPr lang="en-US" sz="2000" dirty="0"/>
          </a:p>
          <a:p>
            <a:r>
              <a:rPr lang="en-US" sz="2000" dirty="0"/>
              <a:t>Which then calls the corresponding Interrupt Service Routine (ISR) (for example code inside a device driver)</a:t>
            </a:r>
          </a:p>
          <a:p>
            <a:r>
              <a:rPr lang="en-US" sz="2000" dirty="0"/>
              <a:t>After servicing the interrupt, the CPU resumes the interrupted computation</a:t>
            </a:r>
            <a:endParaRPr lang="en-US" altLang="en-US" sz="2000" b="1" dirty="0">
              <a:solidFill>
                <a:srgbClr val="006699"/>
              </a:solidFill>
              <a:latin typeface="+mj-lt"/>
            </a:endParaRPr>
          </a:p>
        </p:txBody>
      </p:sp>
    </p:spTree>
    <p:extLst>
      <p:ext uri="{BB962C8B-B14F-4D97-AF65-F5344CB8AC3E}">
        <p14:creationId xmlns:p14="http://schemas.microsoft.com/office/powerpoint/2010/main" val="23121079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dirty="0"/>
              <a:t>End </a:t>
            </a:r>
            <a:r>
              <a:rPr lang="en-US" altLang="en-US"/>
              <a:t>of Introduction</a:t>
            </a:r>
            <a:endParaRPr lang="en-US" altLang="en-US" dirty="0"/>
          </a:p>
        </p:txBody>
      </p:sp>
    </p:spTree>
    <p:extLst>
      <p:ext uri="{BB962C8B-B14F-4D97-AF65-F5344CB8AC3E}">
        <p14:creationId xmlns:p14="http://schemas.microsoft.com/office/powerpoint/2010/main" val="18806573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041400" y="182563"/>
            <a:ext cx="7645400" cy="576262"/>
          </a:xfrm>
        </p:spPr>
        <p:txBody>
          <a:bodyPr/>
          <a:lstStyle/>
          <a:p>
            <a:pPr eaLnBrk="1" hangingPunct="1"/>
            <a:r>
              <a:rPr lang="en-US" altLang="en-US" sz="2800" dirty="0"/>
              <a:t>View of computer system structure </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50148" y="1856423"/>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dirty="0"/>
              <a:t>Computer System Hardware</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233488"/>
            <a:ext cx="7639050" cy="4530725"/>
          </a:xfrm>
        </p:spPr>
        <p:txBody>
          <a:bodyPr/>
          <a:lstStyle/>
          <a:p>
            <a:r>
              <a:rPr lang="en-US" altLang="en-US" dirty="0"/>
              <a:t>Computer-system hardware</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the memory and other I/O devices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00848" y="2732088"/>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2905C-EBB5-4D8A-A6EB-4512A177416F}"/>
              </a:ext>
            </a:extLst>
          </p:cNvPr>
          <p:cNvSpPr>
            <a:spLocks noGrp="1"/>
          </p:cNvSpPr>
          <p:nvPr>
            <p:ph type="title"/>
          </p:nvPr>
        </p:nvSpPr>
        <p:spPr/>
        <p:txBody>
          <a:bodyPr/>
          <a:lstStyle/>
          <a:p>
            <a:r>
              <a:rPr lang="en-US" dirty="0"/>
              <a:t>Input/Output (I/O) devices</a:t>
            </a:r>
          </a:p>
        </p:txBody>
      </p:sp>
      <p:sp>
        <p:nvSpPr>
          <p:cNvPr id="3" name="Content Placeholder 2">
            <a:extLst>
              <a:ext uri="{FF2B5EF4-FFF2-40B4-BE49-F238E27FC236}">
                <a16:creationId xmlns:a16="http://schemas.microsoft.com/office/drawing/2014/main" id="{EDA290B7-AACA-4E0B-8A74-7D6EEDCC8B1F}"/>
              </a:ext>
            </a:extLst>
          </p:cNvPr>
          <p:cNvSpPr>
            <a:spLocks noGrp="1"/>
          </p:cNvSpPr>
          <p:nvPr>
            <p:ph idx="1"/>
          </p:nvPr>
        </p:nvSpPr>
        <p:spPr>
          <a:xfrm>
            <a:off x="527843" y="4000500"/>
            <a:ext cx="8366125" cy="2513807"/>
          </a:xfrm>
        </p:spPr>
        <p:txBody>
          <a:bodyPr/>
          <a:lstStyle/>
          <a:p>
            <a:r>
              <a:rPr lang="en-US" sz="2000" dirty="0"/>
              <a:t>I/O devices consist of storage devices (disks, tapes), transmission devices (network connections, Bluetooth), and human-interface devices (screen, keyboard, </a:t>
            </a:r>
            <a:r>
              <a:rPr lang="en-US" sz="2000" dirty="0" err="1"/>
              <a:t>mouse,audio</a:t>
            </a:r>
            <a:r>
              <a:rPr lang="en-US" sz="2000" dirty="0"/>
              <a:t> in and out)</a:t>
            </a:r>
          </a:p>
          <a:p>
            <a:r>
              <a:rPr lang="en-US" sz="2000" dirty="0"/>
              <a:t>I/O devices have two physical parts: a controller and the device itself</a:t>
            </a:r>
          </a:p>
          <a:p>
            <a:r>
              <a:rPr lang="en-US" sz="2000" dirty="0"/>
              <a:t>A device controller is a chip that physically controls the device</a:t>
            </a:r>
          </a:p>
          <a:p>
            <a:endParaRPr lang="en-US" dirty="0"/>
          </a:p>
        </p:txBody>
      </p:sp>
      <p:pic>
        <p:nvPicPr>
          <p:cNvPr id="4" name="Picture 2">
            <a:extLst>
              <a:ext uri="{FF2B5EF4-FFF2-40B4-BE49-F238E27FC236}">
                <a16:creationId xmlns:a16="http://schemas.microsoft.com/office/drawing/2014/main" id="{7BACF0BE-D204-490D-A6C2-093F8959FF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93144" y="1135239"/>
            <a:ext cx="4702810" cy="2293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84693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dirty="0"/>
              <a:t>Storage (memory)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 organized in  a hierarchy; each level of the hierarchy has different</a:t>
            </a:r>
          </a:p>
          <a:p>
            <a:pPr lvl="1"/>
            <a:r>
              <a:rPr lang="en-US" altLang="en-US" dirty="0"/>
              <a:t>Speed</a:t>
            </a:r>
          </a:p>
          <a:p>
            <a:pPr lvl="1"/>
            <a:r>
              <a:rPr lang="en-US" altLang="en-US" dirty="0"/>
              <a:t>Cost</a:t>
            </a:r>
          </a:p>
          <a:p>
            <a:pPr lvl="1"/>
            <a:r>
              <a:rPr lang="en-US" altLang="en-US" dirty="0"/>
              <a:t>Volatility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dirty="0"/>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Main memory</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sz="1700" dirty="0"/>
              <a:t>Main memory – is the only large storage media that the CPU can access directly</a:t>
            </a:r>
            <a:endParaRPr lang="en-US" altLang="en-US" b="1" dirty="0">
              <a:solidFill>
                <a:srgbClr val="006699"/>
              </a:solidFill>
              <a:latin typeface="+mj-lt"/>
            </a:endParaRPr>
          </a:p>
          <a:p>
            <a:pPr lvl="1"/>
            <a:r>
              <a:rPr lang="en-US" altLang="en-US" sz="1600" dirty="0"/>
              <a:t>Typically </a:t>
            </a:r>
            <a:r>
              <a:rPr lang="en-US" altLang="en-US" b="1" dirty="0">
                <a:solidFill>
                  <a:srgbClr val="006699"/>
                </a:solidFill>
                <a:latin typeface="+mj-lt"/>
              </a:rPr>
              <a:t>volatile</a:t>
            </a:r>
          </a:p>
          <a:p>
            <a:pPr lvl="1"/>
            <a:r>
              <a:rPr lang="en-US" altLang="en-US" dirty="0"/>
              <a:t>Typically</a:t>
            </a:r>
            <a:r>
              <a:rPr lang="en-US" altLang="en-US" sz="1600" b="1" dirty="0">
                <a:solidFill>
                  <a:srgbClr val="3366FF"/>
                </a:solidFill>
              </a:rPr>
              <a:t> </a:t>
            </a:r>
            <a:r>
              <a:rPr lang="en-US" altLang="en-US" b="1" dirty="0">
                <a:solidFill>
                  <a:srgbClr val="006699"/>
                </a:solidFill>
                <a:latin typeface="+mj-lt"/>
              </a:rPr>
              <a:t>random-access</a:t>
            </a:r>
            <a:r>
              <a:rPr lang="en-US" altLang="en-US" sz="1600" b="1" dirty="0">
                <a:solidFill>
                  <a:srgbClr val="3366FF"/>
                </a:solidFill>
              </a:rPr>
              <a:t> </a:t>
            </a:r>
            <a:r>
              <a:rPr lang="en-US" altLang="en-US" b="1" dirty="0">
                <a:solidFill>
                  <a:srgbClr val="006699"/>
                </a:solidFill>
                <a:latin typeface="+mj-lt"/>
              </a:rPr>
              <a:t>memory</a:t>
            </a:r>
            <a:r>
              <a:rPr lang="en-US" altLang="en-US" sz="1600" b="1" dirty="0">
                <a:solidFill>
                  <a:srgbClr val="3366FF"/>
                </a:solidFill>
              </a:rPr>
              <a:t> </a:t>
            </a:r>
            <a:r>
              <a:rPr lang="en-US" altLang="en-US" dirty="0"/>
              <a:t>in the form of </a:t>
            </a:r>
            <a:r>
              <a:rPr lang="en-US" altLang="en-US" b="1" dirty="0">
                <a:solidFill>
                  <a:srgbClr val="006699"/>
                </a:solidFill>
                <a:latin typeface="+mj-lt"/>
              </a:rPr>
              <a:t>Dynamic Random-access Memory (DRAM)</a:t>
            </a:r>
          </a:p>
        </p:txBody>
      </p:sp>
      <p:pic>
        <p:nvPicPr>
          <p:cNvPr id="3" name="Picture 2" descr="Diagram&#10;&#10;Description automatically generated">
            <a:extLst>
              <a:ext uri="{FF2B5EF4-FFF2-40B4-BE49-F238E27FC236}">
                <a16:creationId xmlns:a16="http://schemas.microsoft.com/office/drawing/2014/main" id="{248383F8-FB57-41D7-9948-7A674BC565B9}"/>
              </a:ext>
            </a:extLst>
          </p:cNvPr>
          <p:cNvPicPr>
            <a:picLocks noChangeAspect="1"/>
          </p:cNvPicPr>
          <p:nvPr/>
        </p:nvPicPr>
        <p:blipFill>
          <a:blip r:embed="rId3"/>
          <a:stretch>
            <a:fillRect/>
          </a:stretch>
        </p:blipFill>
        <p:spPr>
          <a:xfrm>
            <a:off x="262966" y="3293855"/>
            <a:ext cx="4775200" cy="3316341"/>
          </a:xfrm>
          <a:prstGeom prst="rect">
            <a:avLst/>
          </a:prstGeom>
        </p:spPr>
      </p:pic>
      <p:pic>
        <p:nvPicPr>
          <p:cNvPr id="6" name="Picture 5" descr="A picture containing electronics, circuit&#10;&#10;Description automatically generated">
            <a:extLst>
              <a:ext uri="{FF2B5EF4-FFF2-40B4-BE49-F238E27FC236}">
                <a16:creationId xmlns:a16="http://schemas.microsoft.com/office/drawing/2014/main" id="{41AD3623-4636-4B23-B2C0-55AC4BFA3D11}"/>
              </a:ext>
            </a:extLst>
          </p:cNvPr>
          <p:cNvPicPr>
            <a:picLocks noChangeAspect="1"/>
          </p:cNvPicPr>
          <p:nvPr/>
        </p:nvPicPr>
        <p:blipFill>
          <a:blip r:embed="rId4"/>
          <a:stretch>
            <a:fillRect/>
          </a:stretch>
        </p:blipFill>
        <p:spPr>
          <a:xfrm>
            <a:off x="5110068" y="3339822"/>
            <a:ext cx="3938307" cy="2798271"/>
          </a:xfrm>
          <a:prstGeom prst="rect">
            <a:avLst/>
          </a:prstGeom>
        </p:spPr>
      </p:pic>
    </p:spTree>
    <p:extLst>
      <p:ext uri="{BB962C8B-B14F-4D97-AF65-F5344CB8AC3E}">
        <p14:creationId xmlns:p14="http://schemas.microsoft.com/office/powerpoint/2010/main" val="1975106829"/>
      </p:ext>
    </p:extLst>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4ECD10EE81E0A449B68667D3D6C7EB1" ma:contentTypeVersion="2" ma:contentTypeDescription="Create a new document." ma:contentTypeScope="" ma:versionID="6414b97b581a54a249873cc35839951c">
  <xsd:schema xmlns:xsd="http://www.w3.org/2001/XMLSchema" xmlns:xs="http://www.w3.org/2001/XMLSchema" xmlns:p="http://schemas.microsoft.com/office/2006/metadata/properties" xmlns:ns2="357552bb-d825-4fb3-8683-b5ee512fe6e6" targetNamespace="http://schemas.microsoft.com/office/2006/metadata/properties" ma:root="true" ma:fieldsID="1006b2c1f9fb1c2022eb1eb8578c2e6a" ns2:_="">
    <xsd:import namespace="357552bb-d825-4fb3-8683-b5ee512fe6e6"/>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57552bb-d825-4fb3-8683-b5ee512fe6e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773973-7F29-4749-BF34-7567A3364593}"/>
</file>

<file path=customXml/itemProps2.xml><?xml version="1.0" encoding="utf-8"?>
<ds:datastoreItem xmlns:ds="http://schemas.openxmlformats.org/officeDocument/2006/customXml" ds:itemID="{579AE5B5-D746-4D02-AFA2-E0D4FE7813B9}"/>
</file>

<file path=customXml/itemProps3.xml><?xml version="1.0" encoding="utf-8"?>
<ds:datastoreItem xmlns:ds="http://schemas.openxmlformats.org/officeDocument/2006/customXml" ds:itemID="{6D045306-5E3E-46FE-A705-996BDE4DE4E6}"/>
</file>

<file path=docProps/app.xml><?xml version="1.0" encoding="utf-8"?>
<Properties xmlns="http://schemas.openxmlformats.org/officeDocument/2006/extended-properties" xmlns:vt="http://schemas.openxmlformats.org/officeDocument/2006/docPropsVTypes">
  <Template>OS8</Template>
  <TotalTime>17325</TotalTime>
  <Words>1613</Words>
  <Application>Microsoft Office PowerPoint</Application>
  <PresentationFormat>On-screen Show (4:3)</PresentationFormat>
  <Paragraphs>201</Paragraphs>
  <Slides>37</Slides>
  <Notes>28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Helvetica</vt:lpstr>
      <vt:lpstr>Monotype Sorts</vt:lpstr>
      <vt:lpstr>Times New Roman</vt:lpstr>
      <vt:lpstr>Verdana</vt:lpstr>
      <vt:lpstr>Webdings</vt:lpstr>
      <vt:lpstr>Wingdings</vt:lpstr>
      <vt:lpstr>os-8</vt:lpstr>
      <vt:lpstr>Section 2:  Introduction</vt:lpstr>
      <vt:lpstr>Section 2: Overview</vt:lpstr>
      <vt:lpstr>Computer system structure</vt:lpstr>
      <vt:lpstr>View of computer system structure </vt:lpstr>
      <vt:lpstr>Computer System Hardware</vt:lpstr>
      <vt:lpstr>Input/Output (I/O) devices</vt:lpstr>
      <vt:lpstr>Storage (memory)</vt:lpstr>
      <vt:lpstr>Storage-device hierarchy</vt:lpstr>
      <vt:lpstr>Main memory</vt:lpstr>
      <vt:lpstr>Storage Structure</vt:lpstr>
      <vt:lpstr>Characteristics of Various Types of Storage</vt:lpstr>
      <vt:lpstr>Computer time units at human scale</vt:lpstr>
      <vt:lpstr>User interfaces</vt:lpstr>
      <vt:lpstr>Command line interpreter</vt:lpstr>
      <vt:lpstr>Command Line interpreter </vt:lpstr>
      <vt:lpstr>Graphical User Interfaces - GUI</vt:lpstr>
      <vt:lpstr>Windows 10 screen desktop</vt:lpstr>
      <vt:lpstr>Touchscreen Interfaces</vt:lpstr>
      <vt:lpstr>Difference between OS and kernel</vt:lpstr>
      <vt:lpstr>User mode / kernel mode</vt:lpstr>
      <vt:lpstr>User mode / kernel mode</vt:lpstr>
      <vt:lpstr>Transition from user to kernel mode</vt:lpstr>
      <vt:lpstr>Transition from user to kernel mode</vt:lpstr>
      <vt:lpstr>Transition from user to kernel mode</vt:lpstr>
      <vt:lpstr>System calls</vt:lpstr>
      <vt:lpstr>System Call Implementation</vt:lpstr>
      <vt:lpstr>Types of system calls</vt:lpstr>
      <vt:lpstr>Types of system calls (Cont.)</vt:lpstr>
      <vt:lpstr>Types of system calls (Cont.)</vt:lpstr>
      <vt:lpstr>Types of system calls (Cont.)</vt:lpstr>
      <vt:lpstr>Examples of Windows and Unix System Calls</vt:lpstr>
      <vt:lpstr>Standard C Library Example</vt:lpstr>
      <vt:lpstr>Interrupts</vt:lpstr>
      <vt:lpstr>Interrupts</vt:lpstr>
      <vt:lpstr>Interrupt-drive I/O Cycle</vt:lpstr>
      <vt:lpstr>Handling Interrupts</vt:lpstr>
      <vt:lpstr>End of Introduction</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Michel Toulouse</cp:lastModifiedBy>
  <cp:revision>340</cp:revision>
  <cp:lastPrinted>2001-06-14T13:58:17Z</cp:lastPrinted>
  <dcterms:created xsi:type="dcterms:W3CDTF">2011-01-13T23:43:38Z</dcterms:created>
  <dcterms:modified xsi:type="dcterms:W3CDTF">2021-09-28T05:42:28Z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0x01010064ECD10EE81E0A449B68667D3D6C7EB1</vt:lpwstr>
  </property>
</Properties>
</file>